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71" r:id="rId7"/>
    <p:sldId id="272" r:id="rId8"/>
    <p:sldId id="260" r:id="rId9"/>
    <p:sldId id="261" r:id="rId10"/>
    <p:sldId id="262" r:id="rId11"/>
    <p:sldId id="267" r:id="rId12"/>
    <p:sldId id="266" r:id="rId13"/>
    <p:sldId id="265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58051B-139C-43EB-8BF8-DC6213A25F61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E247B-4BAF-465B-AAC1-07EC06531493}" type="slidenum">
              <a:rPr lang="pt-BR" sz="1400" b="0" strike="noStrike" spc="-1">
                <a:latin typeface="Times New Roman"/>
              </a:rPr>
              <a:t>1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10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1BCC2-76B7-FB0A-410A-B1DCDDA5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0C95690D-220F-799B-03DE-1B4EC725462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21E8FEBE-F6BD-3058-0542-4C1EA3867D1D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11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18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64877-94A1-9347-179D-61F83D020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8D9FD394-DC0C-729E-B17F-D12B412AC49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3667F56F-13EE-E33C-240B-C3D20A66CE1A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12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79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322D-F157-4A6A-F8DC-45B21A3A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4B538851-D56F-4B31-DE1F-0C541D82F8D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EE10D6C8-ECEE-65CD-21B7-584B35DAF28F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13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47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322D-F157-4A6A-F8DC-45B21A3A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4B538851-D56F-4B31-DE1F-0C541D82F8D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EE10D6C8-ECEE-65CD-21B7-584B35DAF28F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14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578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0AA2-672D-AFE3-FB74-A0501A79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FE2E35B9-7ECB-B40D-E5E7-E51022A206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A6D4FA1C-F88A-C552-B11D-A6BA62444B2A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15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47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948E3-08FE-F9B6-2E37-229E50D07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9F5C1C1C-FDBF-9A51-6B89-8AB07E20A18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59D9122E-BB57-1504-8226-204DD95878DE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16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001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3832E-A071-4FCA-2CC4-3AEC9E87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32282FA4-2541-0540-D0A0-4AFF9660A7B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3327EACE-F44B-BB98-D820-0CB3C87D06F0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17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118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C0659-19D5-8B5D-8617-8183E318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DB9733C6-0878-36D6-B67B-9F5C0D3D0DF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A3AA745C-BCD2-6A88-A2DD-069416B443FB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18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865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1E98-66AA-22EA-3A96-172C9185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6846DAAE-CC72-D8AA-D2B0-E71E2D6A9DD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4F630C48-5A40-127B-07E6-5623F73BA615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ECC5042-DBD0-4C90-AC3E-6FC47D49FD4E}" type="slidenum">
              <a:rPr lang="pt-BR" sz="1400" b="0" strike="noStrike" spc="-1">
                <a:latin typeface="Times New Roman"/>
              </a:rPr>
              <a:t>19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99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9A6E67-E458-4C3A-B591-627082F94AA4}" type="slidenum">
              <a:rPr lang="pt-BR" sz="1400" b="0" strike="noStrike" spc="-1">
                <a:latin typeface="Times New Roman"/>
              </a:rPr>
              <a:t>2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859A92E-4D01-4BC9-9934-374820C7ED6A}" type="slidenum">
              <a:rPr lang="pt-BR" sz="1400" b="0" strike="noStrike" spc="-1">
                <a:latin typeface="Times New Roman"/>
              </a:rPr>
              <a:t>3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A2B0436-AC57-42CD-B10A-83635E17FEFC}" type="slidenum">
              <a:rPr lang="pt-BR" sz="1400" b="0" strike="noStrike" spc="-1">
                <a:latin typeface="Times New Roman"/>
              </a:rPr>
              <a:t>4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A408-EFFB-9B63-10B1-838C64D1C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>
            <a:extLst>
              <a:ext uri="{FF2B5EF4-FFF2-40B4-BE49-F238E27FC236}">
                <a16:creationId xmlns:a16="http://schemas.microsoft.com/office/drawing/2014/main" id="{5F677707-1D31-B29B-2E1E-1E290475C6E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7" name="TextShape 2">
            <a:extLst>
              <a:ext uri="{FF2B5EF4-FFF2-40B4-BE49-F238E27FC236}">
                <a16:creationId xmlns:a16="http://schemas.microsoft.com/office/drawing/2014/main" id="{846E98CC-E7C6-2630-CFAC-EDCDC017A7B5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A2B0436-AC57-42CD-B10A-83635E17FEFC}" type="slidenum">
              <a:rPr lang="pt-BR" sz="1400" b="0" strike="noStrike" spc="-1">
                <a:latin typeface="Times New Roman"/>
              </a:rPr>
              <a:t>5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39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3CC8-C6DE-1D97-D62B-BAD4A11A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>
            <a:extLst>
              <a:ext uri="{FF2B5EF4-FFF2-40B4-BE49-F238E27FC236}">
                <a16:creationId xmlns:a16="http://schemas.microsoft.com/office/drawing/2014/main" id="{82E1D56B-1405-ECEC-F021-B71B31DA138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97" name="TextShape 2">
            <a:extLst>
              <a:ext uri="{FF2B5EF4-FFF2-40B4-BE49-F238E27FC236}">
                <a16:creationId xmlns:a16="http://schemas.microsoft.com/office/drawing/2014/main" id="{0DBA1D28-E16E-02EE-06DC-9FC517615EF4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A2B0436-AC57-42CD-B10A-83635E17FEFC}" type="slidenum">
              <a:rPr lang="pt-BR" sz="1400" b="0" strike="noStrike" spc="-1">
                <a:latin typeface="Times New Roman"/>
              </a:rPr>
              <a:t>6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21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7DD4-8795-D5A9-8916-566BC08A5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>
            <a:extLst>
              <a:ext uri="{FF2B5EF4-FFF2-40B4-BE49-F238E27FC236}">
                <a16:creationId xmlns:a16="http://schemas.microsoft.com/office/drawing/2014/main" id="{9324D413-E3EF-AE2F-4E4C-F83A3800391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97" name="TextShape 2">
            <a:extLst>
              <a:ext uri="{FF2B5EF4-FFF2-40B4-BE49-F238E27FC236}">
                <a16:creationId xmlns:a16="http://schemas.microsoft.com/office/drawing/2014/main" id="{E2A89243-1B3E-F139-286D-95E8678E987C}"/>
              </a:ext>
            </a:extLst>
          </p:cNvPr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A2B0436-AC57-42CD-B10A-83635E17FEFC}" type="slidenum">
              <a:rPr lang="pt-BR" sz="1400" b="0" strike="noStrike" spc="-1">
                <a:latin typeface="Times New Roman"/>
              </a:rPr>
              <a:t>7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61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910526D-D4BC-4627-8405-10AFA70FD48C}" type="slidenum">
              <a:rPr lang="pt-BR" sz="1400" b="0" strike="noStrike" spc="-1">
                <a:latin typeface="Times New Roman"/>
              </a:rPr>
              <a:t>8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B87D57F-8827-4E1D-AC00-48D19905D56F}" type="slidenum">
              <a:rPr lang="pt-BR" sz="1400" b="0" strike="noStrike" spc="-1">
                <a:latin typeface="Times New Roman"/>
              </a:rPr>
              <a:t>9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D3CA4C-D0C8-41CF-9B7D-DF64EA7104D6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Google Shape;90;p1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2555640" y="2224800"/>
            <a:ext cx="532836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Da Transparência da Gestão Fiscal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1799280" y="3285000"/>
            <a:ext cx="6949080" cy="19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100" b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Audiência Pública</a:t>
            </a:r>
            <a:r>
              <a:rPr lang="pt-BR" sz="21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pt-BR" sz="2100" b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do Processo de Discussão da Lei de Diretrizes Orçamentárias (2026)</a:t>
            </a:r>
            <a:endParaRPr lang="pt-BR" sz="2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Lei Complementar 101/00, art. 48, §1º, inciso I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502136" y="284616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/>
          <p:cNvPicPr/>
          <p:nvPr/>
        </p:nvPicPr>
        <p:blipFill>
          <a:blip r:embed="rId3"/>
          <a:stretch/>
        </p:blipFill>
        <p:spPr>
          <a:xfrm>
            <a:off x="864216" y="635976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B28840F-26CC-CA38-6F42-6BB83B37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8956"/>
            <a:ext cx="9144000" cy="488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7123-68F4-A72B-3BCF-311221BC3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1D2F81E4-6448-63D5-6F05-A22E3F01965E}"/>
              </a:ext>
            </a:extLst>
          </p:cNvPr>
          <p:cNvSpPr txBox="1"/>
          <p:nvPr/>
        </p:nvSpPr>
        <p:spPr>
          <a:xfrm>
            <a:off x="1520424" y="312048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6BC631AB-AF2A-DFDF-5345-5FB7B3456B6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672552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602FF1-E27A-3772-EBE9-4E9F288B9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8592"/>
            <a:ext cx="9144000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1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BE5C-7500-FD9F-1D44-A9886132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3C72F47E-2DDC-A4A7-EA2B-DEF1A68FEE39}"/>
              </a:ext>
            </a:extLst>
          </p:cNvPr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9B20B3E7-EC33-2260-9CDA-349E48D1A8D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2AF489-BFC1-DB89-A67B-95D3E7468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2845"/>
            <a:ext cx="9144000" cy="40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6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3FC7-2922-403C-D759-8A5EAD61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919FF3D9-6CF8-E704-7FDA-4F5E055C96CF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4B586E0E-7160-14B1-774A-B360B78C747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5C697D-8042-EF50-739F-79ECD4C73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" y="1626710"/>
            <a:ext cx="8925480" cy="50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3FC7-2922-403C-D759-8A5EAD61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919FF3D9-6CF8-E704-7FDA-4F5E055C96CF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4B586E0E-7160-14B1-774A-B360B78C747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99054B-286E-7D89-8253-DD728FE5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08" y="1770480"/>
            <a:ext cx="7651008" cy="47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A0D64-F7FC-79B7-0075-2BDC7BED9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1121B267-C4F2-34A0-8A08-1FF5E3D5E314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EBA703D9-A9FC-639B-9EA0-E564C0623C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74E0BD-C047-FF07-58B5-512BEF776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56" y="1879670"/>
            <a:ext cx="7792040" cy="36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8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7824-B1C8-B9CC-C7D7-7732A4C4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F921B304-E35F-AF48-79EF-4AF3BEABE875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864ECDF1-B241-5C9D-317C-416A05BFA3C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270FE3-3CBB-BE9F-2DFB-0FC1B986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84" y="1770480"/>
            <a:ext cx="8009288" cy="44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6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D528-C7F0-5AFC-E9F6-23F45800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7283EE0E-211C-61B9-78F3-7445F0D91DFC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CBBA8B08-5EAA-6DA9-8393-D5BA3D7E3B7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CDCDE36-97CB-3414-1E46-54D4B5D5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84" y="1834488"/>
            <a:ext cx="7948562" cy="37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1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12CA9-F350-B3F6-FE7A-B1314646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B42A8A2D-16AC-942A-BB99-1829AA5C0B45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2C016C95-7E1A-7261-25B3-9E1A420037B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29EE2EC-7E1B-7CAD-8F9E-91072A45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68" y="2069015"/>
            <a:ext cx="7796066" cy="35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2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ADF2-7EEB-9592-D93E-060930689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>
            <a:extLst>
              <a:ext uri="{FF2B5EF4-FFF2-40B4-BE49-F238E27FC236}">
                <a16:creationId xmlns:a16="http://schemas.microsoft.com/office/drawing/2014/main" id="{6A2F23FC-995A-CAE1-2371-55F1243FD97E}"/>
              </a:ext>
            </a:extLst>
          </p:cNvPr>
          <p:cNvSpPr txBox="1"/>
          <p:nvPr/>
        </p:nvSpPr>
        <p:spPr>
          <a:xfrm>
            <a:off x="1492992" y="2588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151;p6">
            <a:extLst>
              <a:ext uri="{FF2B5EF4-FFF2-40B4-BE49-F238E27FC236}">
                <a16:creationId xmlns:a16="http://schemas.microsoft.com/office/drawing/2014/main" id="{9A925E78-D384-79CD-9811-AC52BCAE580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6784" y="47664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16ABC98C-0C64-5ACF-970C-7BB74B949C23}"/>
              </a:ext>
            </a:extLst>
          </p:cNvPr>
          <p:cNvSpPr/>
          <p:nvPr/>
        </p:nvSpPr>
        <p:spPr>
          <a:xfrm>
            <a:off x="2398788" y="2285496"/>
            <a:ext cx="5602608" cy="1390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5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500" b="1" strike="noStrike" spc="-1" dirty="0">
                <a:solidFill>
                  <a:srgbClr val="000000"/>
                </a:solidFill>
                <a:ea typeface="Arial Narrow"/>
              </a:rPr>
              <a:t>ABERTA A DISCUSSÃO</a:t>
            </a:r>
            <a:endParaRPr lang="pt-BR" sz="2500" b="0" strike="noStrike" spc="-1" dirty="0"/>
          </a:p>
          <a:p>
            <a:pPr algn="just">
              <a:lnSpc>
                <a:spcPct val="150000"/>
              </a:lnSpc>
            </a:pPr>
            <a:endParaRPr lang="pt-BR" b="0" strike="noStrike" spc="-1" dirty="0"/>
          </a:p>
          <a:p>
            <a:pPr algn="just">
              <a:lnSpc>
                <a:spcPct val="150000"/>
              </a:lnSpc>
            </a:pPr>
            <a:endParaRPr lang="pt-BR" sz="2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349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Google Shape;99;p2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043640" y="2349000"/>
            <a:ext cx="2664000" cy="1079640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PPA 2026-2029</a:t>
            </a:r>
            <a:endParaRPr lang="pt-B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Plano Plurianual: programa com metas e indicadores para 4 anos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1043640" y="3645000"/>
            <a:ext cx="2664000" cy="107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LDO 2026</a:t>
            </a:r>
            <a:endParaRPr lang="pt-B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Lei de Diretrizes Orçamentárias: define metas para cada ano.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1043640" y="5049360"/>
            <a:ext cx="2664000" cy="111564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latin typeface="Arial"/>
                <a:ea typeface="Arial"/>
              </a:rPr>
              <a:t>LOA 2026</a:t>
            </a:r>
            <a:endParaRPr lang="pt-B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Lei Orçamentária: destina recursos para ações necessárias para alcance das metas do ano.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4356000" y="3645000"/>
            <a:ext cx="935640" cy="856440"/>
          </a:xfrm>
          <a:prstGeom prst="rect">
            <a:avLst/>
          </a:prstGeom>
          <a:solidFill>
            <a:srgbClr val="00B05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Metas 2026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6" name="CustomShape 6"/>
          <p:cNvSpPr/>
          <p:nvPr/>
        </p:nvSpPr>
        <p:spPr>
          <a:xfrm>
            <a:off x="5472000" y="3645000"/>
            <a:ext cx="935640" cy="856440"/>
          </a:xfrm>
          <a:prstGeom prst="rect">
            <a:avLst/>
          </a:prstGeom>
          <a:solidFill>
            <a:srgbClr val="00B05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Metas 2027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7" name="CustomShape 7"/>
          <p:cNvSpPr/>
          <p:nvPr/>
        </p:nvSpPr>
        <p:spPr>
          <a:xfrm>
            <a:off x="6588360" y="3645000"/>
            <a:ext cx="935640" cy="856440"/>
          </a:xfrm>
          <a:prstGeom prst="rect">
            <a:avLst/>
          </a:prstGeom>
          <a:solidFill>
            <a:srgbClr val="00B05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Metas 2028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7668360" y="3645000"/>
            <a:ext cx="935640" cy="856440"/>
          </a:xfrm>
          <a:prstGeom prst="rect">
            <a:avLst/>
          </a:prstGeom>
          <a:solidFill>
            <a:srgbClr val="00B05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Metas 2029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248000" y="5049360"/>
            <a:ext cx="1043640" cy="856440"/>
          </a:xfrm>
          <a:prstGeom prst="rect">
            <a:avLst/>
          </a:prstGeom>
          <a:solidFill>
            <a:srgbClr val="FFFF0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Recursos 2026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6588360" y="5046480"/>
            <a:ext cx="971640" cy="856440"/>
          </a:xfrm>
          <a:prstGeom prst="rect">
            <a:avLst/>
          </a:prstGeom>
          <a:solidFill>
            <a:srgbClr val="FFFF0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Recursos 2028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61" name="CustomShape 11"/>
          <p:cNvSpPr/>
          <p:nvPr/>
        </p:nvSpPr>
        <p:spPr>
          <a:xfrm>
            <a:off x="5472000" y="5049360"/>
            <a:ext cx="1008000" cy="856440"/>
          </a:xfrm>
          <a:prstGeom prst="rect">
            <a:avLst/>
          </a:prstGeom>
          <a:solidFill>
            <a:srgbClr val="FFFF0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Recursos 2027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62" name="CustomShape 12"/>
          <p:cNvSpPr/>
          <p:nvPr/>
        </p:nvSpPr>
        <p:spPr>
          <a:xfrm>
            <a:off x="7668360" y="5049360"/>
            <a:ext cx="971640" cy="856440"/>
          </a:xfrm>
          <a:prstGeom prst="rect">
            <a:avLst/>
          </a:prstGeom>
          <a:solidFill>
            <a:srgbClr val="FFFF00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Recursos 2029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63" name="CustomShape 13"/>
          <p:cNvSpPr/>
          <p:nvPr/>
        </p:nvSpPr>
        <p:spPr>
          <a:xfrm>
            <a:off x="3708000" y="2889000"/>
            <a:ext cx="4320360" cy="75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DBA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4" name="CustomShape 14"/>
          <p:cNvSpPr/>
          <p:nvPr/>
        </p:nvSpPr>
        <p:spPr>
          <a:xfrm>
            <a:off x="3708000" y="2889000"/>
            <a:ext cx="3024000" cy="75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DBA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5" name="CustomShape 15"/>
          <p:cNvSpPr/>
          <p:nvPr/>
        </p:nvSpPr>
        <p:spPr>
          <a:xfrm>
            <a:off x="3708000" y="2889000"/>
            <a:ext cx="1872000" cy="75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DBA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6" name="CustomShape 16"/>
          <p:cNvSpPr/>
          <p:nvPr/>
        </p:nvSpPr>
        <p:spPr>
          <a:xfrm>
            <a:off x="3708000" y="2889000"/>
            <a:ext cx="935640" cy="75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DBA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7" name="CustomShape 17"/>
          <p:cNvSpPr/>
          <p:nvPr/>
        </p:nvSpPr>
        <p:spPr>
          <a:xfrm>
            <a:off x="4824000" y="4501800"/>
            <a:ext cx="360" cy="54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B05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8" name="CustomShape 18"/>
          <p:cNvSpPr/>
          <p:nvPr/>
        </p:nvSpPr>
        <p:spPr>
          <a:xfrm>
            <a:off x="8136360" y="4501800"/>
            <a:ext cx="360" cy="54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B05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9" name="CustomShape 19"/>
          <p:cNvSpPr/>
          <p:nvPr/>
        </p:nvSpPr>
        <p:spPr>
          <a:xfrm>
            <a:off x="7060680" y="4487040"/>
            <a:ext cx="360" cy="54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B05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0" name="CustomShape 20"/>
          <p:cNvSpPr/>
          <p:nvPr/>
        </p:nvSpPr>
        <p:spPr>
          <a:xfrm>
            <a:off x="5940000" y="4501800"/>
            <a:ext cx="360" cy="54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B05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1" name="CustomShape 21"/>
          <p:cNvSpPr/>
          <p:nvPr/>
        </p:nvSpPr>
        <p:spPr>
          <a:xfrm>
            <a:off x="4178340" y="3428640"/>
            <a:ext cx="1224000" cy="2880000"/>
          </a:xfrm>
          <a:prstGeom prst="rect">
            <a:avLst/>
          </a:prstGeom>
          <a:noFill/>
          <a:ln w="7200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Google Shape;125;p3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010160" y="2293560"/>
            <a:ext cx="7414200" cy="344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ea typeface="Arial Narrow"/>
              </a:rPr>
              <a:t>A LDO determina quais metas e prioridades do PPA serão tratadas no ano seguinte. A partir daí, a LOA detalhará todos os gastos que serão realizados pelo governo. Ao final de cada ano a LOA deve ser aprovada com todo o detalhamento dos gastos e receitas para o ano seguinte. A LOA é o que chamamos, de fato, de orçamento anual. </a:t>
            </a:r>
            <a:endParaRPr lang="pt-BR" sz="1600" b="0" strike="noStrike" spc="-1" dirty="0"/>
          </a:p>
          <a:p>
            <a:pPr algn="just">
              <a:lnSpc>
                <a:spcPct val="150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ea typeface="Arial Narrow"/>
              </a:rPr>
              <a:t>Respeitando o Princípio da Unidade o orçamento deve ser uno, ou seja, deve existir apenas um orçamento para o exercício financeiro e para o ente, contendo todas as receitas e despesas do Poder Executivo, Legislativo e Autarquias.</a:t>
            </a:r>
            <a:endParaRPr lang="pt-BR" sz="16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331640" y="48348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Google Shape;133;p4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1502280" y="2248920"/>
            <a:ext cx="7072920" cy="41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50000"/>
              </a:lnSpc>
            </a:pPr>
            <a:endParaRPr lang="pt-BR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b="1" strike="noStrike" spc="-1" dirty="0">
                <a:solidFill>
                  <a:srgbClr val="000000"/>
                </a:solidFill>
                <a:ea typeface="Arial Narrow"/>
              </a:rPr>
              <a:t>A Lei de Diretrizes Orçamentárias para o ano de 2.026 foi apresentada pelo Prefeito Municipal na data de 13 de junho de 2.025 e tramita pelo Projeto de Lei nº 69/2.025. </a:t>
            </a:r>
            <a:endParaRPr lang="pt-BR" b="0" strike="noStrike" spc="-1" dirty="0"/>
          </a:p>
          <a:p>
            <a:pPr algn="just">
              <a:lnSpc>
                <a:spcPct val="150000"/>
              </a:lnSpc>
            </a:pPr>
            <a:endParaRPr lang="pt-BR" b="0" strike="noStrike" spc="-1" dirty="0"/>
          </a:p>
          <a:p>
            <a:pPr algn="just">
              <a:lnSpc>
                <a:spcPct val="150000"/>
              </a:lnSpc>
            </a:pPr>
            <a:r>
              <a:rPr lang="pt-BR" b="1" strike="noStrike" spc="-1" dirty="0">
                <a:solidFill>
                  <a:srgbClr val="000000"/>
                </a:solidFill>
                <a:ea typeface="Arial Narrow"/>
              </a:rPr>
              <a:t>Foi apresentada no dia 07 de novembro de 2.025 a Emenda Substitutiva nº 01, alterando os anexos.</a:t>
            </a:r>
            <a:endParaRPr lang="pt-BR" b="0" strike="noStrike" spc="-1" dirty="0"/>
          </a:p>
          <a:p>
            <a:pPr algn="just">
              <a:lnSpc>
                <a:spcPct val="150000"/>
              </a:lnSpc>
            </a:pPr>
            <a:endParaRPr lang="pt-BR" b="0" strike="noStrike" spc="-1" dirty="0"/>
          </a:p>
          <a:p>
            <a:pPr algn="just">
              <a:lnSpc>
                <a:spcPct val="150000"/>
              </a:lnSpc>
            </a:pPr>
            <a:endParaRPr lang="pt-BR" sz="2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180E-BD05-9212-FF6E-6BCCFC7D6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>
            <a:extLst>
              <a:ext uri="{FF2B5EF4-FFF2-40B4-BE49-F238E27FC236}">
                <a16:creationId xmlns:a16="http://schemas.microsoft.com/office/drawing/2014/main" id="{AF59F126-519F-6380-817E-436469E48FFF}"/>
              </a:ext>
            </a:extLst>
          </p:cNvPr>
          <p:cNvSpPr txBox="1"/>
          <p:nvPr/>
        </p:nvSpPr>
        <p:spPr>
          <a:xfrm>
            <a:off x="1331640" y="48348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Google Shape;133;p4">
            <a:extLst>
              <a:ext uri="{FF2B5EF4-FFF2-40B4-BE49-F238E27FC236}">
                <a16:creationId xmlns:a16="http://schemas.microsoft.com/office/drawing/2014/main" id="{7A9E53EC-DF31-17C4-F298-2A3CD7DA37D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5E63205C-F63F-3BB2-A070-48B0B0BAD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5" y="3561588"/>
            <a:ext cx="7728975" cy="1076040"/>
          </a:xfrm>
          <a:prstGeom prst="rect">
            <a:avLst/>
          </a:prstGeom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7B4FCCF9-9540-ACF5-2D6D-87419D131F47}"/>
              </a:ext>
            </a:extLst>
          </p:cNvPr>
          <p:cNvSpPr/>
          <p:nvPr/>
        </p:nvSpPr>
        <p:spPr>
          <a:xfrm>
            <a:off x="1784412" y="2248560"/>
            <a:ext cx="6508656" cy="92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pt-BR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rPr>
              <a:t>INDICADORES ECONÔMICOS UTILIZADOS NA ESTIMATIVA DA RECEITA</a:t>
            </a:r>
            <a:endParaRPr lang="pt-BR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142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C357-0609-BDE6-E77E-4719509D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>
            <a:extLst>
              <a:ext uri="{FF2B5EF4-FFF2-40B4-BE49-F238E27FC236}">
                <a16:creationId xmlns:a16="http://schemas.microsoft.com/office/drawing/2014/main" id="{D4FD5FF5-7A2F-698B-7913-F8EB1608CF34}"/>
              </a:ext>
            </a:extLst>
          </p:cNvPr>
          <p:cNvSpPr txBox="1"/>
          <p:nvPr/>
        </p:nvSpPr>
        <p:spPr>
          <a:xfrm>
            <a:off x="1331640" y="48348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Google Shape;133;p4">
            <a:extLst>
              <a:ext uri="{FF2B5EF4-FFF2-40B4-BE49-F238E27FC236}">
                <a16:creationId xmlns:a16="http://schemas.microsoft.com/office/drawing/2014/main" id="{C13BFD2A-7164-E2F0-9296-01FA83F3E7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0F77158D-C175-3EF1-29D7-D347B907C0D4}"/>
              </a:ext>
            </a:extLst>
          </p:cNvPr>
          <p:cNvSpPr/>
          <p:nvPr/>
        </p:nvSpPr>
        <p:spPr>
          <a:xfrm>
            <a:off x="3558078" y="2130048"/>
            <a:ext cx="2961324" cy="649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pt-BR" b="1" strike="noStrike" spc="-1" dirty="0">
                <a:solidFill>
                  <a:srgbClr val="000000"/>
                </a:solidFill>
                <a:ea typeface="Arial Narrow"/>
              </a:rPr>
              <a:t>ESTIMATIVA DE RECEITA</a:t>
            </a:r>
            <a:endParaRPr lang="pt-BR" sz="2100" b="0" strike="noStrike" spc="-1" dirty="0"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33CAC9-17B6-6DA2-B35B-731EEC1B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920" y="3044955"/>
            <a:ext cx="5948292" cy="1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4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6133-2353-E459-8EB2-42EF6ED6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>
            <a:extLst>
              <a:ext uri="{FF2B5EF4-FFF2-40B4-BE49-F238E27FC236}">
                <a16:creationId xmlns:a16="http://schemas.microsoft.com/office/drawing/2014/main" id="{FA7C8EB4-79B7-6E58-17BD-8E1306DFA420}"/>
              </a:ext>
            </a:extLst>
          </p:cNvPr>
          <p:cNvSpPr txBox="1"/>
          <p:nvPr/>
        </p:nvSpPr>
        <p:spPr>
          <a:xfrm>
            <a:off x="1331640" y="48348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>
              <a:rPr dirty="0"/>
            </a:br>
            <a:r>
              <a:rPr lang="pt-BR" sz="26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Google Shape;133;p4">
            <a:extLst>
              <a:ext uri="{FF2B5EF4-FFF2-40B4-BE49-F238E27FC236}">
                <a16:creationId xmlns:a16="http://schemas.microsoft.com/office/drawing/2014/main" id="{E66E3BAC-CE55-3329-93B3-4A1B22B6A40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A41D01BF-0DD4-587F-E30C-260ED29B5199}"/>
              </a:ext>
            </a:extLst>
          </p:cNvPr>
          <p:cNvSpPr/>
          <p:nvPr/>
        </p:nvSpPr>
        <p:spPr>
          <a:xfrm>
            <a:off x="3319272" y="2120904"/>
            <a:ext cx="3419856" cy="640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100" b="1" spc="-1" dirty="0">
                <a:solidFill>
                  <a:srgbClr val="000000"/>
                </a:solidFill>
                <a:latin typeface="Arial"/>
              </a:rPr>
              <a:t>FIXAÇÃO DA DESPESA</a:t>
            </a:r>
            <a:endParaRPr lang="pt-BR" sz="21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E6097F-3F7C-CE5F-3BA1-CDB51D51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72" y="2971800"/>
            <a:ext cx="329808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0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oogle Shape;141;p5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854D79-4F13-016B-0B3F-94F9DD76E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8280"/>
            <a:ext cx="9144000" cy="428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511280" y="476640"/>
            <a:ext cx="741420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Câmara Municipal de Santa Bárbara d’Oeste</a:t>
            </a:r>
            <a:br/>
            <a:r>
              <a:rPr lang="pt-BR" sz="26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“Palácio 15 de Junho”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oogle Shape;151;p6"/>
          <p:cNvPicPr/>
          <p:nvPr/>
        </p:nvPicPr>
        <p:blipFill>
          <a:blip r:embed="rId3"/>
          <a:stretch/>
        </p:blipFill>
        <p:spPr>
          <a:xfrm>
            <a:off x="827640" y="828000"/>
            <a:ext cx="971280" cy="1076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D1E6841-C64E-442D-ABA9-2D6DCDE81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3042"/>
            <a:ext cx="9144000" cy="3986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534</Words>
  <Application>Microsoft Office PowerPoint</Application>
  <PresentationFormat>Apresentação na tela (4:3)</PresentationFormat>
  <Paragraphs>69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Raquel Campagnol</dc:creator>
  <dc:description/>
  <cp:lastModifiedBy>Diretoria de Finanças e Contabilidade</cp:lastModifiedBy>
  <cp:revision>9</cp:revision>
  <dcterms:created xsi:type="dcterms:W3CDTF">2021-10-08T18:19:35Z</dcterms:created>
  <dcterms:modified xsi:type="dcterms:W3CDTF">2025-11-25T16:14:12Z</dcterms:modified>
  <dc:language>pt-BR</dc:language>
</cp:coreProperties>
</file>