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260" r:id="rId4"/>
    <p:sldId id="300" r:id="rId5"/>
    <p:sldId id="301" r:id="rId6"/>
    <p:sldId id="409" r:id="rId7"/>
    <p:sldId id="437" r:id="rId8"/>
    <p:sldId id="439" r:id="rId9"/>
    <p:sldId id="465" r:id="rId10"/>
    <p:sldId id="440" r:id="rId11"/>
    <p:sldId id="489" r:id="rId12"/>
    <p:sldId id="406" r:id="rId13"/>
    <p:sldId id="412" r:id="rId14"/>
    <p:sldId id="467" r:id="rId15"/>
    <p:sldId id="491" r:id="rId16"/>
    <p:sldId id="493" r:id="rId17"/>
    <p:sldId id="495" r:id="rId18"/>
    <p:sldId id="514" r:id="rId19"/>
    <p:sldId id="498" r:id="rId20"/>
    <p:sldId id="499" r:id="rId21"/>
    <p:sldId id="501" r:id="rId22"/>
    <p:sldId id="385" r:id="rId23"/>
    <p:sldId id="451" r:id="rId24"/>
    <p:sldId id="503" r:id="rId25"/>
    <p:sldId id="505" r:id="rId26"/>
    <p:sldId id="507" r:id="rId27"/>
    <p:sldId id="392" r:id="rId28"/>
    <p:sldId id="393" r:id="rId29"/>
    <p:sldId id="394" r:id="rId30"/>
    <p:sldId id="463" r:id="rId31"/>
    <p:sldId id="464" r:id="rId32"/>
    <p:sldId id="509" r:id="rId33"/>
    <p:sldId id="401" r:id="rId34"/>
    <p:sldId id="475" r:id="rId35"/>
    <p:sldId id="511" r:id="rId36"/>
    <p:sldId id="402" r:id="rId37"/>
    <p:sldId id="403" r:id="rId38"/>
    <p:sldId id="405" r:id="rId39"/>
  </p:sldIdLst>
  <p:sldSz cx="9144000" cy="6858000" type="screen4x3"/>
  <p:notesSz cx="9926638" cy="67976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96600"/>
    <a:srgbClr val="983030"/>
    <a:srgbClr val="862A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76" autoAdjust="0"/>
    <p:restoredTop sz="96377" autoAdjust="0"/>
  </p:normalViewPr>
  <p:slideViewPr>
    <p:cSldViewPr>
      <p:cViewPr>
        <p:scale>
          <a:sx n="90" d="100"/>
          <a:sy n="90" d="100"/>
        </p:scale>
        <p:origin x="-1590" y="-78"/>
      </p:cViewPr>
      <p:guideLst>
        <p:guide orient="horz" pos="2174"/>
        <p:guide pos="29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95196-03E4-445C-8CD6-7CE0C78C9E87}" type="datetimeFigureOut">
              <a:rPr lang="pt-BR" smtClean="0"/>
              <a:pPr/>
              <a:t>18/02/2026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44F81-D5B6-41F7-99F6-61442290D6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CB195-674E-49F9-B80A-802BC545B5E6}" type="datetimeFigureOut">
              <a:rPr lang="pt-BR" smtClean="0"/>
              <a:pPr/>
              <a:t>18/02/2026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513B6-B167-4E6E-9364-4667E3B24B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513B6-B167-4E6E-9364-4667E3B24B1C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pt-BR" smtClean="0">
              <a:solidFill>
                <a:srgbClr val="FFFFFF"/>
              </a:solidFill>
            </a:endParaRP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noProof="1" smtClean="0"/>
              <a:t>Clique para editar o estilo do subtítulo Mestre</a:t>
            </a:r>
            <a:endParaRPr lang="en-US" noProof="1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pt-BR" noProof="1" smtClean="0"/>
              <a:t>Clique para editar o título mestre</a:t>
            </a:r>
            <a:endParaRPr lang="en-US" noProof="1"/>
          </a:p>
        </p:txBody>
      </p:sp>
      <p:sp>
        <p:nvSpPr>
          <p:cNvPr id="7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3C7B4-1E2E-44CA-8E35-540E9435CFE1}" type="datetime1">
              <a:rPr lang="pt-BR" altLang="zh-CN"/>
              <a:pPr>
                <a:defRPr/>
              </a:pPr>
              <a:t>18/02/2026</a:t>
            </a:fld>
            <a:endParaRPr lang="pt-BR" altLang="zh-CN"/>
          </a:p>
        </p:txBody>
      </p:sp>
      <p:sp>
        <p:nvSpPr>
          <p:cNvPr id="8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C83ABA-D4DD-4789-AAA4-82345903646C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1" smtClean="0"/>
              <a:t>Clique para editar o título mestre</a:t>
            </a:r>
            <a:endParaRPr lang="en-US" noProof="1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noProof="1" smtClean="0"/>
              <a:t>Editar estilos de texto Mestre</a:t>
            </a:r>
          </a:p>
          <a:p>
            <a:pPr lvl="1"/>
            <a:r>
              <a:rPr lang="pt-BR" noProof="1" smtClean="0"/>
              <a:t>Segundo nível</a:t>
            </a:r>
          </a:p>
          <a:p>
            <a:pPr lvl="2"/>
            <a:r>
              <a:rPr lang="pt-BR" noProof="1" smtClean="0"/>
              <a:t>Terceiro nível</a:t>
            </a:r>
          </a:p>
          <a:p>
            <a:pPr lvl="3"/>
            <a:r>
              <a:rPr lang="pt-BR" noProof="1" smtClean="0"/>
              <a:t>Quarto nível</a:t>
            </a:r>
          </a:p>
          <a:p>
            <a:pPr lvl="4"/>
            <a:r>
              <a:rPr lang="pt-BR" noProof="1" smtClean="0"/>
              <a:t>Quinto nível</a:t>
            </a:r>
            <a:endParaRPr lang="en-US" noProof="1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86400-8655-4191-ABE0-6FFD4E84C520}" type="datetime1">
              <a:rPr lang="pt-BR" altLang="zh-CN"/>
              <a:pPr>
                <a:defRPr/>
              </a:pPr>
              <a:t>18/02/2026</a:t>
            </a:fld>
            <a:endParaRPr lang="pt-BR" altLang="zh-CN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AFA21-58E0-4AAD-83CB-D59267672660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noProof="1" smtClean="0"/>
              <a:t>Clique para editar o título mestre</a:t>
            </a:r>
            <a:endParaRPr lang="en-US" noProof="1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noProof="1" smtClean="0"/>
              <a:t>Editar estilos de texto Mestre</a:t>
            </a:r>
          </a:p>
          <a:p>
            <a:pPr lvl="1"/>
            <a:r>
              <a:rPr lang="pt-BR" noProof="1" smtClean="0"/>
              <a:t>Segundo nível</a:t>
            </a:r>
          </a:p>
          <a:p>
            <a:pPr lvl="2"/>
            <a:r>
              <a:rPr lang="pt-BR" noProof="1" smtClean="0"/>
              <a:t>Terceiro nível</a:t>
            </a:r>
          </a:p>
          <a:p>
            <a:pPr lvl="3"/>
            <a:r>
              <a:rPr lang="pt-BR" noProof="1" smtClean="0"/>
              <a:t>Quarto nível</a:t>
            </a:r>
          </a:p>
          <a:p>
            <a:pPr lvl="4"/>
            <a:r>
              <a:rPr lang="pt-BR" noProof="1" smtClean="0"/>
              <a:t>Quinto nível</a:t>
            </a:r>
            <a:endParaRPr lang="en-US" noProof="1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DC4FF-F74F-4F29-8BDA-573F1EA05C15}" type="datetime1">
              <a:rPr lang="pt-BR" altLang="zh-CN"/>
              <a:pPr>
                <a:defRPr/>
              </a:pPr>
              <a:t>18/02/2026</a:t>
            </a:fld>
            <a:endParaRPr lang="pt-BR" altLang="zh-CN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3C76B-3084-45FF-992F-E24748357142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pt-BR" noProof="1" smtClean="0"/>
              <a:t>Editar estilos de texto Mestre</a:t>
            </a:r>
          </a:p>
          <a:p>
            <a:pPr lvl="1"/>
            <a:r>
              <a:rPr lang="pt-BR" noProof="1" smtClean="0"/>
              <a:t>Segundo nível</a:t>
            </a:r>
          </a:p>
          <a:p>
            <a:pPr lvl="2"/>
            <a:r>
              <a:rPr lang="pt-BR" noProof="1" smtClean="0"/>
              <a:t>Terceiro nível</a:t>
            </a:r>
          </a:p>
          <a:p>
            <a:pPr lvl="3"/>
            <a:r>
              <a:rPr lang="pt-BR" noProof="1" smtClean="0"/>
              <a:t>Quarto nível</a:t>
            </a:r>
          </a:p>
          <a:p>
            <a:pPr lvl="4"/>
            <a:r>
              <a:rPr lang="pt-BR" noProof="1" smtClean="0"/>
              <a:t>Quinto nível</a:t>
            </a:r>
            <a:endParaRPr lang="en-US" noProof="1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noProof="1" smtClean="0"/>
              <a:t>Clique para editar o título mestre</a:t>
            </a:r>
            <a:endParaRPr lang="en-US" noProof="1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E8E7F-864A-4AA3-A0C9-3D0455ADABFE}" type="datetime1">
              <a:rPr lang="pt-BR" altLang="zh-CN"/>
              <a:pPr>
                <a:defRPr/>
              </a:pPr>
              <a:t>18/02/2026</a:t>
            </a:fld>
            <a:endParaRPr lang="pt-BR" altLang="zh-CN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1BCC-649C-4547-B870-E8F86B61DE6A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pt-BR" noProof="1" smtClean="0"/>
              <a:t>Clique para editar o título mestre</a:t>
            </a:r>
            <a:endParaRPr lang="en-US" noProof="1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noProof="1" smtClean="0"/>
              <a:t>Editar estilos de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B2080-DB63-4F95-9DA0-96A8CAFFDD9D}" type="datetime1">
              <a:rPr lang="pt-BR" altLang="zh-CN"/>
              <a:pPr>
                <a:defRPr/>
              </a:pPr>
              <a:t>18/02/2026</a:t>
            </a:fld>
            <a:endParaRPr lang="pt-BR" altLang="zh-CN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DB69-1349-4476-B482-319CF673CAD1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1" smtClean="0"/>
              <a:t>Clique para editar o título mestre</a:t>
            </a:r>
            <a:endParaRPr lang="en-US" noProof="1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pt-BR" noProof="1" smtClean="0"/>
              <a:t>Editar estilos de texto Mestre</a:t>
            </a:r>
          </a:p>
          <a:p>
            <a:pPr lvl="1"/>
            <a:r>
              <a:rPr lang="pt-BR" noProof="1" smtClean="0"/>
              <a:t>Segundo nível</a:t>
            </a:r>
          </a:p>
          <a:p>
            <a:pPr lvl="2"/>
            <a:r>
              <a:rPr lang="pt-BR" noProof="1" smtClean="0"/>
              <a:t>Terceiro nível</a:t>
            </a:r>
          </a:p>
          <a:p>
            <a:pPr lvl="3"/>
            <a:r>
              <a:rPr lang="pt-BR" noProof="1" smtClean="0"/>
              <a:t>Quarto nível</a:t>
            </a:r>
          </a:p>
          <a:p>
            <a:pPr lvl="4"/>
            <a:r>
              <a:rPr lang="pt-BR" noProof="1" smtClean="0"/>
              <a:t>Quinto nível</a:t>
            </a:r>
            <a:endParaRPr lang="en-US" noProof="1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pt-BR" noProof="1" smtClean="0"/>
              <a:t>Editar estilos de texto Mestre</a:t>
            </a:r>
          </a:p>
          <a:p>
            <a:pPr lvl="1"/>
            <a:r>
              <a:rPr lang="pt-BR" noProof="1" smtClean="0"/>
              <a:t>Segundo nível</a:t>
            </a:r>
          </a:p>
          <a:p>
            <a:pPr lvl="2"/>
            <a:r>
              <a:rPr lang="pt-BR" noProof="1" smtClean="0"/>
              <a:t>Terceiro nível</a:t>
            </a:r>
          </a:p>
          <a:p>
            <a:pPr lvl="3"/>
            <a:r>
              <a:rPr lang="pt-BR" noProof="1" smtClean="0"/>
              <a:t>Quarto nível</a:t>
            </a:r>
          </a:p>
          <a:p>
            <a:pPr lvl="4"/>
            <a:r>
              <a:rPr lang="pt-BR" noProof="1" smtClean="0"/>
              <a:t>Quinto nível</a:t>
            </a:r>
            <a:endParaRPr lang="en-US" noProof="1"/>
          </a:p>
        </p:txBody>
      </p:sp>
      <p:sp>
        <p:nvSpPr>
          <p:cNvPr id="5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32CB8-109E-4B9D-8C28-42EDA626B2ED}" type="datetime1">
              <a:rPr lang="pt-BR" altLang="zh-CN"/>
              <a:pPr>
                <a:defRPr/>
              </a:pPr>
              <a:t>18/02/2026</a:t>
            </a:fld>
            <a:endParaRPr lang="pt-BR" altLang="zh-CN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7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EDF7E-0C0E-4A2D-AB39-997C58007DB3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noProof="1" smtClean="0"/>
              <a:t>Editar estilos de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pt-BR" noProof="1" smtClean="0"/>
              <a:t>Editar estilos de texto Mestre</a:t>
            </a:r>
          </a:p>
          <a:p>
            <a:pPr lvl="1"/>
            <a:r>
              <a:rPr lang="pt-BR" noProof="1" smtClean="0"/>
              <a:t>Segundo nível</a:t>
            </a:r>
          </a:p>
          <a:p>
            <a:pPr lvl="2"/>
            <a:r>
              <a:rPr lang="pt-BR" noProof="1" smtClean="0"/>
              <a:t>Terceiro nível</a:t>
            </a:r>
          </a:p>
          <a:p>
            <a:pPr lvl="3"/>
            <a:r>
              <a:rPr lang="pt-BR" noProof="1" smtClean="0"/>
              <a:t>Quarto nível</a:t>
            </a:r>
          </a:p>
          <a:p>
            <a:pPr lvl="4"/>
            <a:r>
              <a:rPr lang="pt-BR" noProof="1" smtClean="0"/>
              <a:t>Quinto nível</a:t>
            </a:r>
            <a:endParaRPr lang="en-US" noProof="1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pt-BR" noProof="1" smtClean="0"/>
              <a:t>Editar estilos de texto Mestre</a:t>
            </a:r>
          </a:p>
          <a:p>
            <a:pPr lvl="1"/>
            <a:r>
              <a:rPr lang="pt-BR" noProof="1" smtClean="0"/>
              <a:t>Segundo nível</a:t>
            </a:r>
          </a:p>
          <a:p>
            <a:pPr lvl="2"/>
            <a:r>
              <a:rPr lang="pt-BR" noProof="1" smtClean="0"/>
              <a:t>Terceiro nível</a:t>
            </a:r>
          </a:p>
          <a:p>
            <a:pPr lvl="3"/>
            <a:r>
              <a:rPr lang="pt-BR" noProof="1" smtClean="0"/>
              <a:t>Quarto nível</a:t>
            </a:r>
          </a:p>
          <a:p>
            <a:pPr lvl="4"/>
            <a:r>
              <a:rPr lang="pt-BR" noProof="1" smtClean="0"/>
              <a:t>Quinto nível</a:t>
            </a:r>
            <a:endParaRPr lang="en-US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noProof="1" smtClean="0"/>
              <a:t>Clique para editar o título mestre</a:t>
            </a:r>
            <a:endParaRPr lang="en-US" noProof="1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noProof="1" smtClean="0"/>
              <a:t>Editar estilos de texto Mestre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A08BE1-5D80-4965-91D5-4E69F3E03B8A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  <p:sp>
        <p:nvSpPr>
          <p:cNvPr id="10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11" name="Espaço Reservado para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33BA-6C2F-48A9-A115-A8577C794928}" type="datetime1">
              <a:rPr lang="pt-BR" altLang="zh-CN"/>
              <a:pPr>
                <a:defRPr/>
              </a:pPr>
              <a:t>18/02/2026</a:t>
            </a:fld>
            <a:endParaRPr lang="pt-BR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1" smtClean="0"/>
              <a:t>Clique para editar o título mestre</a:t>
            </a:r>
            <a:endParaRPr lang="en-US" noProof="1"/>
          </a:p>
        </p:txBody>
      </p:sp>
      <p:sp>
        <p:nvSpPr>
          <p:cNvPr id="3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419C9-C4A0-4409-88BF-300132690662}" type="datetime1">
              <a:rPr lang="pt-BR" altLang="zh-CN"/>
              <a:pPr>
                <a:defRPr/>
              </a:pPr>
              <a:t>18/02/2026</a:t>
            </a:fld>
            <a:endParaRPr lang="pt-BR" altLang="zh-CN"/>
          </a:p>
        </p:txBody>
      </p:sp>
      <p:sp>
        <p:nvSpPr>
          <p:cNvPr id="4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5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5EBEF-3BEB-4750-A81E-6AF2B549403C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378D-945B-4452-BA13-060D5CA4756C}" type="datetime1">
              <a:rPr lang="pt-BR" altLang="zh-CN"/>
              <a:pPr>
                <a:defRPr/>
              </a:pPr>
              <a:t>18/02/2026</a:t>
            </a:fld>
            <a:endParaRPr lang="pt-BR" altLang="zh-CN"/>
          </a:p>
        </p:txBody>
      </p:sp>
      <p:sp>
        <p:nvSpPr>
          <p:cNvPr id="3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4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5E5CF-A3AF-4509-84AB-32A8E7B91C75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pt-BR" noProof="1" smtClean="0"/>
              <a:t>Editar estilos de texto Mestre</a:t>
            </a:r>
          </a:p>
          <a:p>
            <a:pPr lvl="1"/>
            <a:r>
              <a:rPr lang="pt-BR" noProof="1" smtClean="0"/>
              <a:t>Segundo nível</a:t>
            </a:r>
          </a:p>
          <a:p>
            <a:pPr lvl="2"/>
            <a:r>
              <a:rPr lang="pt-BR" noProof="1" smtClean="0"/>
              <a:t>Terceiro nível</a:t>
            </a:r>
          </a:p>
          <a:p>
            <a:pPr lvl="3"/>
            <a:r>
              <a:rPr lang="pt-BR" noProof="1" smtClean="0"/>
              <a:t>Quarto nível</a:t>
            </a:r>
          </a:p>
          <a:p>
            <a:pPr lvl="4"/>
            <a:r>
              <a:rPr lang="pt-BR" noProof="1" smtClean="0"/>
              <a:t>Quinto nível</a:t>
            </a:r>
            <a:endParaRPr lang="en-US" noProof="1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noProof="1" smtClean="0"/>
              <a:t>Editar estilos de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t-BR" noProof="1" smtClean="0"/>
              <a:t>Clique para editar o título mestre</a:t>
            </a:r>
            <a:endParaRPr lang="en-US" noProof="1"/>
          </a:p>
        </p:txBody>
      </p:sp>
      <p:sp>
        <p:nvSpPr>
          <p:cNvPr id="5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31155-4040-4B6E-ACB1-257F8F516D3F}" type="datetime1">
              <a:rPr lang="pt-BR" altLang="zh-CN"/>
              <a:pPr>
                <a:defRPr/>
              </a:pPr>
              <a:t>18/02/2026</a:t>
            </a:fld>
            <a:endParaRPr lang="pt-BR" altLang="zh-CN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7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57BD4-F835-409C-9834-2D0CD5CA3286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t-BR" noProof="1" smtClean="0"/>
              <a:t>Clique para editar o título mestre</a:t>
            </a:r>
            <a:endParaRPr lang="en-US" noProof="1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1" smtClean="0"/>
              <a:t>Clique no ícone para adicionar uma imagem</a:t>
            </a:r>
            <a:endParaRPr lang="en-US" noProof="1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noProof="1" smtClean="0"/>
              <a:t>Editar estilos de texto Mestre</a:t>
            </a:r>
          </a:p>
        </p:txBody>
      </p:sp>
      <p:sp>
        <p:nvSpPr>
          <p:cNvPr id="5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F010-7FD7-4D72-91BE-C27558AAEF70}" type="datetime1">
              <a:rPr lang="pt-BR" altLang="zh-CN"/>
              <a:pPr>
                <a:defRPr/>
              </a:pPr>
              <a:t>18/02/2026</a:t>
            </a:fld>
            <a:endParaRPr lang="pt-BR" altLang="zh-CN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7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744FC-3D79-4DBE-9EB8-DA6D59350A18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exto 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  <a:endParaRPr lang="en-US" altLang="en-US" smtClean="0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F57C5D90-C2E4-4518-A968-BEA33BBEDDDB}" type="datetime1">
              <a:rPr lang="pt-BR" altLang="zh-CN"/>
              <a:pPr>
                <a:defRPr/>
              </a:pPr>
              <a:t>18/02/2026</a:t>
            </a:fld>
            <a:endParaRPr lang="pt-BR" altLang="zh-CN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buFont typeface="Arial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fld id="{7A3278C1-F677-4959-B9B1-FF1061524BE3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altLang="zh-CN" smtClean="0"/>
              <a:t>Clique para editar o estilo do título mestre</a:t>
            </a:r>
            <a:endParaRPr lang="en-US" altLang="pt-BR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696" r:id="rId2"/>
    <p:sldLayoutId id="2147483705" r:id="rId3"/>
    <p:sldLayoutId id="2147483697" r:id="rId4"/>
    <p:sldLayoutId id="2147483706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4638" indent="-274638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4638" algn="l" rtl="0" eaLnBrk="0" fontAlgn="base" hangingPunct="0">
        <a:spcBef>
          <a:spcPts val="300"/>
        </a:spcBef>
        <a:spcAft>
          <a:spcPct val="0"/>
        </a:spcAft>
        <a:buClr>
          <a:srgbClr val="9BB39B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6475" indent="-228600" algn="l" rtl="0" eaLnBrk="0" fontAlgn="base" hangingPunct="0">
        <a:spcBef>
          <a:spcPts val="300"/>
        </a:spcBef>
        <a:spcAft>
          <a:spcPct val="0"/>
        </a:spcAft>
        <a:buClr>
          <a:srgbClr val="809580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9BB39B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9BB39B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ubtítulo 2"/>
          <p:cNvSpPr>
            <a:spLocks noGrp="1" noChangeArrowheads="1"/>
          </p:cNvSpPr>
          <p:nvPr>
            <p:ph type="subTitle" idx="1"/>
          </p:nvPr>
        </p:nvSpPr>
        <p:spPr>
          <a:xfrm>
            <a:off x="520700" y="427038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en-US" sz="2800" b="1" dirty="0" smtClean="0">
                <a:solidFill>
                  <a:schemeClr val="bg1"/>
                </a:solidFill>
              </a:rPr>
              <a:t>SECRETARIA MUNICIPAL DE SAÚDE </a:t>
            </a:r>
          </a:p>
          <a:p>
            <a:pPr eaLnBrk="1" hangingPunct="1">
              <a:defRPr/>
            </a:pPr>
            <a:r>
              <a:rPr lang="pt-BR" altLang="en-US" sz="2800" b="1" dirty="0" smtClean="0">
                <a:solidFill>
                  <a:schemeClr val="bg1"/>
                </a:solidFill>
              </a:rPr>
              <a:t>DE SANTA BÁRBARA D’OESTE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0065" y="2050317"/>
            <a:ext cx="8305800" cy="1981200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pt-BR" sz="4600" noProof="1" smtClean="0">
                <a:solidFill>
                  <a:schemeClr val="bg1"/>
                </a:solidFill>
                <a:latin typeface="Calibri" panose="020F0502020204030204" pitchFamily="34" charset="0"/>
              </a:rPr>
              <a:t>PRESTAÇÃO DE CONTAS </a:t>
            </a:r>
            <a:r>
              <a:rPr lang="pt-BR" sz="46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pt-BR" sz="46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BR" sz="4600" noProof="1" smtClean="0">
                <a:solidFill>
                  <a:schemeClr val="bg1"/>
                </a:solidFill>
                <a:latin typeface="Calibri" panose="020F0502020204030204" pitchFamily="34" charset="0"/>
              </a:rPr>
              <a:t>3º QUADRIMESTRE DE 2025</a:t>
            </a:r>
            <a:r>
              <a:rPr lang="pt-BR" sz="46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pt-BR" sz="46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pt-BR" sz="4600" noProof="1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CaixaDeTexto 4"/>
          <p:cNvSpPr txBox="1">
            <a:spLocks noChangeArrowheads="1"/>
          </p:cNvSpPr>
          <p:nvPr/>
        </p:nvSpPr>
        <p:spPr bwMode="auto">
          <a:xfrm>
            <a:off x="2051825" y="5085115"/>
            <a:ext cx="5040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pt-BR" altLang="en-US" sz="2000" b="1" dirty="0" smtClean="0">
                <a:solidFill>
                  <a:schemeClr val="bg1"/>
                </a:solidFill>
              </a:rPr>
              <a:t>RODRIGO ITO E SILVA</a:t>
            </a:r>
            <a:endParaRPr lang="pt-BR" altLang="en-US" sz="20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pt-BR" altLang="en-US" sz="2000" b="1" dirty="0" smtClean="0">
                <a:solidFill>
                  <a:schemeClr val="bg1"/>
                </a:solidFill>
              </a:rPr>
              <a:t> Secretário Adjunto Saúde</a:t>
            </a:r>
            <a:endParaRPr lang="pt-BR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2051825" y="3933035"/>
            <a:ext cx="50403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pt-BR" altLang="en-US" sz="2000" b="1" dirty="0" smtClean="0">
                <a:solidFill>
                  <a:schemeClr val="bg1"/>
                </a:solidFill>
              </a:rPr>
              <a:t>MARCUS PENSUTI</a:t>
            </a:r>
            <a:endParaRPr lang="pt-BR" altLang="en-US" sz="20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pt-BR" altLang="en-US" sz="2000" b="1" dirty="0" smtClean="0">
                <a:solidFill>
                  <a:schemeClr val="bg1"/>
                </a:solidFill>
              </a:rPr>
              <a:t>Secretário </a:t>
            </a:r>
            <a:r>
              <a:rPr lang="pt-BR" altLang="en-US" sz="2000" b="1" dirty="0">
                <a:solidFill>
                  <a:schemeClr val="bg1"/>
                </a:solidFill>
              </a:rPr>
              <a:t>Municipal de Saúde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/>
          <p:nvPr/>
        </p:nvSpPr>
        <p:spPr>
          <a:xfrm>
            <a:off x="35496" y="332785"/>
            <a:ext cx="9108504" cy="1002754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200" b="1" spc="-100" noProof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 pitchFamily="34" charset="0"/>
                <a:ea typeface="+mj-ea"/>
                <a:cs typeface="Arial" pitchFamily="34" charset="0"/>
                <a:sym typeface="+mn-ea"/>
              </a:rPr>
              <a:t>COMPARATIVO ENTRE EXERCÍCIOS ANTERIORES</a:t>
            </a:r>
            <a:r>
              <a:rPr lang="pt-B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pt-B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endParaRPr lang="pt-BR" sz="3200" spc="-100" noProof="1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  <a:sym typeface="+mn-ea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7950" y="1412860"/>
          <a:ext cx="8928100" cy="5256366"/>
        </p:xfrm>
        <a:graphic>
          <a:graphicData uri="http://schemas.openxmlformats.org/drawingml/2006/table">
            <a:tbl>
              <a:tblPr/>
              <a:tblGrid>
                <a:gridCol w="1510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13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3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35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87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783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EXERCÍCIOS</a:t>
                      </a:r>
                    </a:p>
                  </a:txBody>
                  <a:tcPr marL="53836" marR="53836" marT="26911" marB="26911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VALOR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APLICADO  EM R$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3836" marR="53836" marT="26911" marB="26911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PERCENTUAL APLICADO</a:t>
                      </a:r>
                    </a:p>
                  </a:txBody>
                  <a:tcPr marL="53836" marR="53836" marT="26911" marB="26911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PERCENTUAL MÍNIMO</a:t>
                      </a:r>
                    </a:p>
                  </a:txBody>
                  <a:tcPr marL="53836" marR="53836" marT="26911" marB="26911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APLICAÇÃO A MAIOR OU A MENOR</a:t>
                      </a:r>
                    </a:p>
                  </a:txBody>
                  <a:tcPr marL="53836" marR="53836" marT="26911" marB="26911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7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2 0 </a:t>
                      </a:r>
                      <a:r>
                        <a:rPr lang="pt-BR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22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 R$179.208.409,26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36,23%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2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15,00%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21,23%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17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2 0 </a:t>
                      </a:r>
                      <a:r>
                        <a:rPr lang="pt-BR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2 2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 </a:t>
                      </a:r>
                      <a:r>
                        <a:rPr kumimoji="0"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R$ 193.573.514,62</a:t>
                      </a:r>
                      <a:endParaRPr kumimoji="0" lang="pt-BR" sz="1600" kern="150" dirty="0">
                        <a:solidFill>
                          <a:schemeClr val="bg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35,96%</a:t>
                      </a:r>
                      <a:endParaRPr kumimoji="0" lang="pt-BR" sz="1600" kern="150" dirty="0">
                        <a:solidFill>
                          <a:schemeClr val="bg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15,00%</a:t>
                      </a:r>
                      <a:endParaRPr kumimoji="0" lang="pt-BR" sz="1600" kern="150" dirty="0">
                        <a:solidFill>
                          <a:schemeClr val="bg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20,96%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542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2 0 </a:t>
                      </a:r>
                      <a:r>
                        <a:rPr lang="pt-BR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2 4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 </a:t>
                      </a:r>
                      <a:r>
                        <a:rPr kumimoji="0"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R$ 212.638.743,25</a:t>
                      </a:r>
                      <a:endParaRPr kumimoji="0" lang="pt-BR" sz="1600" kern="150" dirty="0">
                        <a:solidFill>
                          <a:schemeClr val="bg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35,06%</a:t>
                      </a:r>
                      <a:endParaRPr kumimoji="0" lang="pt-BR" sz="1600" kern="150" dirty="0">
                        <a:solidFill>
                          <a:schemeClr val="bg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15,00%</a:t>
                      </a:r>
                      <a:endParaRPr kumimoji="0" lang="pt-BR" sz="1600" kern="150" dirty="0">
                        <a:solidFill>
                          <a:schemeClr val="bg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20,06%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500073"/>
                  </a:ext>
                </a:extLst>
              </a:tr>
              <a:tr h="948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2 0 </a:t>
                      </a:r>
                      <a:r>
                        <a:rPr lang="pt-BR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2 5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 R$ 204.732.284,21 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31,36%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15,00%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16,36%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Processo predefinido 6"/>
          <p:cNvSpPr/>
          <p:nvPr/>
        </p:nvSpPr>
        <p:spPr>
          <a:xfrm>
            <a:off x="2915816" y="2348879"/>
            <a:ext cx="3528392" cy="1656184"/>
          </a:xfrm>
          <a:prstGeom prst="flowChartPredefined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pt-BR" noProof="1">
              <a:sym typeface="+mn-ea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08304" y="4797151"/>
            <a:ext cx="151216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564904"/>
            <a:ext cx="3024609" cy="12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6012100" y="1628875"/>
            <a:ext cx="288037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À MEDIA E ALTA COMPLEXIDADE</a:t>
            </a:r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5076056" y="4582869"/>
            <a:ext cx="288037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ASSISTÊNCIA FARMACÊUTICA</a:t>
            </a:r>
          </a:p>
        </p:txBody>
      </p: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2195736" y="5363924"/>
            <a:ext cx="288037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GESTÃO EM SAÚDE</a:t>
            </a:r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251700" y="3140980"/>
            <a:ext cx="288037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SAÚDE</a:t>
            </a:r>
          </a:p>
        </p:txBody>
      </p:sp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467544" y="476672"/>
            <a:ext cx="3744416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5400" b="1" noProof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BÁSICA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2565217">
            <a:off x="3854298" y="1328590"/>
            <a:ext cx="1291704" cy="641984"/>
          </a:xfrm>
          <a:prstGeom prst="rect">
            <a:avLst/>
          </a:prstGeom>
          <a:noFill/>
        </p:spPr>
      </p:pic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251700" y="4221055"/>
            <a:ext cx="288037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</a:t>
            </a:r>
            <a:r>
              <a:rPr lang="pt-BR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ZOONOSES</a:t>
            </a:r>
            <a:endParaRPr lang="pt-BR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5" name="CaixaDeTexto 7"/>
          <p:cNvSpPr txBox="1">
            <a:spLocks noChangeArrowheads="1"/>
          </p:cNvSpPr>
          <p:nvPr/>
        </p:nvSpPr>
        <p:spPr bwMode="auto">
          <a:xfrm>
            <a:off x="6300120" y="2996970"/>
            <a:ext cx="270067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SAÚDE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MENTAL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4427990" y="764815"/>
            <a:ext cx="374441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defRPr/>
            </a:pPr>
            <a:r>
              <a:rPr lang="pt-BR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URGÊNCIA E EMERGÊNCIA / PRESTADORES</a:t>
            </a:r>
            <a:endParaRPr lang="pt-BR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95652" y="1052795"/>
          <a:ext cx="8424702" cy="55444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98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23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91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CONSULTAS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MÉDICAS E DE ENFERMAGEM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124.145</a:t>
                      </a:r>
                      <a:endParaRPr kumimoji="0"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6840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ATENDIMENTO PRÉ-NATAL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3.955</a:t>
                      </a:r>
                      <a:endParaRPr kumimoji="0"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7650" marR="68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PROCEDIMENTOS MÉDICOS E DE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ENFERMAGEM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191.157</a:t>
                      </a:r>
                      <a:endParaRPr kumimoji="0"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7650" marR="6840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VACINAS REALIZADAS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24.501</a:t>
                      </a:r>
                      <a:endParaRPr kumimoji="0"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7650" marR="68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3078701"/>
                  </a:ext>
                </a:extLst>
              </a:tr>
              <a:tr h="46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ELETROCARDIOGRAMA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1.776</a:t>
                      </a:r>
                      <a:endParaRPr kumimoji="0"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7650" marR="6840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NÚMERO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DE PARTICIPANTES EM </a:t>
                      </a: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ATIVIDADES COLETIVAS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27.040</a:t>
                      </a:r>
                      <a:endParaRPr kumimoji="0"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7650" marR="68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VISITAS DOMICILIARES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10.060</a:t>
                      </a:r>
                      <a:endParaRPr kumimoji="0"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7650" marR="6840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SERVIÇO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SOCIAL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3.891</a:t>
                      </a:r>
                      <a:endParaRPr kumimoji="0"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7650" marR="6840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ATENDIMENTOS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DE SAÚDE BUCAL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9.018</a:t>
                      </a:r>
                      <a:endParaRPr kumimoji="0"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7650" marR="6840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32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SAD - SERVIÇO DE ATENDIMENTO DOMICILIAR</a:t>
                      </a:r>
                      <a:endParaRPr lang="pt-BR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1.886</a:t>
                      </a:r>
                      <a:endParaRPr kumimoji="0"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6840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32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NUTRIÇÃO  </a:t>
                      </a:r>
                      <a:endParaRPr lang="pt-BR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429</a:t>
                      </a:r>
                      <a:endParaRPr kumimoji="0"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6840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63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4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397.858</a:t>
                      </a:r>
                      <a:endParaRPr kumimoji="0"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68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11" name="CaixaDeTexto 4"/>
          <p:cNvSpPr txBox="1">
            <a:spLocks noChangeArrowheads="1"/>
          </p:cNvSpPr>
          <p:nvPr/>
        </p:nvSpPr>
        <p:spPr bwMode="auto">
          <a:xfrm>
            <a:off x="571500" y="188913"/>
            <a:ext cx="8072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CONSULTAS E PROCEDIMENTOS DA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pt-BR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ATENÇÃO BÁSICA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44765"/>
            <a:ext cx="8229600" cy="822840"/>
          </a:xfrm>
        </p:spPr>
        <p:txBody>
          <a:bodyPr/>
          <a:lstStyle/>
          <a:p>
            <a:pPr algn="ctr">
              <a:defRPr/>
            </a:pPr>
            <a:r>
              <a:rPr lang="pt-BR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ABSENTEÍSMO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23705" y="836613"/>
          <a:ext cx="8567887" cy="5832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085"/>
                <a:gridCol w="1152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0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57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967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7540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 BÁSICA DE SAÚDE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3" marR="9523" marT="9526" marB="9526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ENFERMAGEM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3" marR="9523" marT="9526" marB="9526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CLÍNICA MÉDICA / GENERALISTA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3" marR="9523" marT="9526" marB="9526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GINECOLOGIA  </a:t>
                      </a: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OBSTETRÍCIA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PRÉ-NATAL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3" marR="9523" marT="9526" marB="9526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PEDIATRIA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3" marR="9523" marT="9526" marB="9526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DENTISTA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3" marR="9523" marT="9526" marB="9526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3" marR="9523" marT="9526" marB="952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31 MARÇO</a:t>
                      </a:r>
                      <a:endParaRPr lang="pt-BR" sz="12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48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419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49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61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163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740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BOA VISTA </a:t>
                      </a:r>
                      <a:endParaRPr lang="pt-BR" sz="12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42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279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18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125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464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CENTRO DE SAUDE </a:t>
                      </a:r>
                      <a:endParaRPr lang="pt-BR" sz="12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55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491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74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179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799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CIDADE NOVA</a:t>
                      </a:r>
                      <a:endParaRPr lang="pt-BR" sz="12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93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517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143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121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236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1.110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5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REGIONAL / ZONA SUL</a:t>
                      </a:r>
                      <a:r>
                        <a:rPr lang="pt-BR" sz="1200" b="0">
                          <a:solidFill>
                            <a:srgbClr val="00000A"/>
                          </a:solidFill>
                          <a:latin typeface="Arial"/>
                          <a:ea typeface="SimSun"/>
                          <a:cs typeface="Mangal"/>
                        </a:rPr>
                        <a:t> </a:t>
                      </a:r>
                      <a:endParaRPr lang="pt-BR" sz="12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175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417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223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333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294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1.442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>
                          <a:solidFill>
                            <a:srgbClr val="00000A"/>
                          </a:solidFill>
                          <a:latin typeface="Arial"/>
                          <a:ea typeface="SimSun"/>
                          <a:cs typeface="Mangal"/>
                        </a:rPr>
                        <a:t>UBS CRUZEIRO DO SUL</a:t>
                      </a:r>
                      <a:endParaRPr lang="pt-BR" sz="12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119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71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197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9705299"/>
                  </a:ext>
                </a:extLst>
              </a:tr>
              <a:tr h="216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DONA REGINA </a:t>
                      </a:r>
                      <a:endParaRPr lang="pt-BR" sz="12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9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103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25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137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4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ESMERALDA</a:t>
                      </a:r>
                      <a:endParaRPr lang="pt-BR" sz="12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13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181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119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47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74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434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EUROPA IV</a:t>
                      </a:r>
                      <a:endParaRPr lang="pt-BR" sz="12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94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362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71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116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643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0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GREGO</a:t>
                      </a:r>
                      <a:endParaRPr lang="pt-BR" sz="12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65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475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111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127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72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850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936652"/>
                  </a:ext>
                </a:extLst>
              </a:tr>
              <a:tr h="260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b="0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COMPLEXO </a:t>
                      </a:r>
                      <a:r>
                        <a:rPr lang="pt-BR" sz="1150" b="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REGIONAL </a:t>
                      </a:r>
                      <a:r>
                        <a:rPr lang="pt-BR" sz="1150" b="0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EUROPA</a:t>
                      </a:r>
                      <a:endParaRPr lang="pt-BR" sz="1150" b="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152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597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162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323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1.234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b="0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COMPLEXO REGIONAL PÉROLA</a:t>
                      </a:r>
                      <a:endParaRPr lang="pt-BR" sz="1150" b="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171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617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120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84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149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1.141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2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MOLLON</a:t>
                      </a:r>
                      <a:endParaRPr lang="pt-BR" sz="12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60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467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174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105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242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1.048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1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PLANALTO DO SOL II</a:t>
                      </a:r>
                      <a:endParaRPr lang="pt-BR" sz="12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41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498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151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153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310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1.153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0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PLANALTO DO SOL </a:t>
                      </a:r>
                      <a:endParaRPr lang="pt-BR" sz="12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44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230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274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4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ROMANO / LAUDISSI</a:t>
                      </a:r>
                      <a:endParaRPr lang="pt-BR" sz="12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76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378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43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171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72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740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3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>
                          <a:solidFill>
                            <a:srgbClr val="00000A"/>
                          </a:solidFill>
                          <a:latin typeface="Arial"/>
                          <a:ea typeface="SimSun"/>
                          <a:cs typeface="Mangal"/>
                        </a:rPr>
                        <a:t>UBS SÃO FERNANDO</a:t>
                      </a:r>
                      <a:endParaRPr lang="pt-BR" sz="12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39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170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68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52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178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507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3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0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SÃO FRANCISCO</a:t>
                      </a:r>
                      <a:endParaRPr lang="pt-BR" sz="1200" b="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36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334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184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88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150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792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</a:tr>
              <a:tr h="269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TOTAL</a:t>
                      </a:r>
                      <a:endParaRPr lang="pt-BR" sz="12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1.220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6.654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1.573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1.745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2.513</a:t>
                      </a:r>
                      <a:endParaRPr lang="pt-BR" sz="12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13.705</a:t>
                      </a:r>
                      <a:endParaRPr lang="pt-BR" sz="12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-672"/>
          <a:ext cx="9144000" cy="6858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72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67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0666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ABSENTEÍSMO (FALTAS)</a:t>
                      </a:r>
                      <a:r>
                        <a:rPr kumimoji="0" lang="pt-BR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UNIDADES BÁSICAS DE SAÚDE</a:t>
                      </a:r>
                      <a:endParaRPr lang="pt-BR" sz="20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CONSULTAS %</a:t>
                      </a:r>
                    </a:p>
                  </a:txBody>
                  <a:tcPr marL="38859" marR="38859" marT="8325" marB="83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62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 smtClean="0">
                          <a:latin typeface="Arial"/>
                          <a:ea typeface="SimSun"/>
                          <a:cs typeface="Mangal"/>
                        </a:rPr>
                        <a:t>CONSULTAS MÉDICAS</a:t>
                      </a:r>
                      <a:endParaRPr lang="pt-BR" sz="2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1" kern="120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14,96%</a:t>
                      </a:r>
                      <a:endParaRPr kumimoji="0" lang="pt-BR" sz="2400" b="1" kern="1200" dirty="0">
                        <a:solidFill>
                          <a:schemeClr val="bg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89662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CONSULTAS ODONTOLÓGICAS</a:t>
                      </a:r>
                      <a:endParaRPr kumimoji="0" lang="pt-BR" sz="2400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1" kern="120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21,8%  </a:t>
                      </a:r>
                      <a:endParaRPr kumimoji="0" lang="pt-BR" sz="2400" b="1" kern="1200" dirty="0">
                        <a:solidFill>
                          <a:schemeClr val="bg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Processo predefinido 6"/>
          <p:cNvSpPr/>
          <p:nvPr/>
        </p:nvSpPr>
        <p:spPr>
          <a:xfrm>
            <a:off x="2915816" y="2564903"/>
            <a:ext cx="3528392" cy="1656184"/>
          </a:xfrm>
          <a:prstGeom prst="flowChartPredefined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pt-BR" noProof="1">
              <a:sym typeface="+mn-ea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08304" y="4797151"/>
            <a:ext cx="151216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788889"/>
            <a:ext cx="3024609" cy="12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3995936" y="332656"/>
            <a:ext cx="4896544" cy="2123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4400" b="1" noProof="1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À MÉDIA E ALTA COMPLEXIDADE</a:t>
            </a:r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5004048" y="4509120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ASSISTÊNCIA FARMACÊUTICA</a:t>
            </a:r>
          </a:p>
        </p:txBody>
      </p: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1835696" y="5229200"/>
            <a:ext cx="288037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GESTÃO EM SAÚDE</a:t>
            </a:r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179695" y="2636945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SAÚDE</a:t>
            </a:r>
          </a:p>
        </p:txBody>
      </p:sp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0" y="1772885"/>
            <a:ext cx="374441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BÁSICA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9290176" flipH="1">
            <a:off x="3184483" y="1429039"/>
            <a:ext cx="1454512" cy="611383"/>
          </a:xfrm>
          <a:prstGeom prst="rect">
            <a:avLst/>
          </a:prstGeom>
          <a:noFill/>
        </p:spPr>
      </p:pic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251700" y="4221055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</a:t>
            </a: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ZOONOSES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5" name="CaixaDeTexto 7"/>
          <p:cNvSpPr txBox="1">
            <a:spLocks noChangeArrowheads="1"/>
          </p:cNvSpPr>
          <p:nvPr/>
        </p:nvSpPr>
        <p:spPr bwMode="auto">
          <a:xfrm>
            <a:off x="6300120" y="2996970"/>
            <a:ext cx="270067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SAÚDE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MENTAL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539720" y="692810"/>
            <a:ext cx="374441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defRPr/>
            </a:pPr>
            <a:r>
              <a:rPr lang="pt-BR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URGÊNCIA E EMERGÊNCIA / PRESTADORES</a:t>
            </a:r>
            <a:endParaRPr lang="pt-BR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9695" y="476828"/>
          <a:ext cx="8784610" cy="62562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231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3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45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CENTRO DE ESPECIALIDADES</a:t>
                      </a:r>
                      <a:endParaRPr kumimoji="0" lang="pt-BR" sz="16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7650" marR="67650" marT="0" marB="0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542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t-BR" sz="14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CONSULTAS MÉDICAS</a:t>
                      </a:r>
                      <a:endParaRPr kumimoji="0" lang="pt-BR" sz="14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20.924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OUTROS ATENDIMENTOS E PROCEDIMENTOS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1.948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7649" marR="6764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82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CENTRO DE ESPECIALIDADES ODONTOLÓGICAS</a:t>
                      </a:r>
                      <a:endParaRPr lang="pt-BR" sz="16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7650" marR="67650" marT="0" marB="0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PACIENTES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3.635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PROCEDIMENTOS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12.778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SERVIÇOS COMPLEMENTARES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1.641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ATIVIDADES DE PREVENÇÃO / ALUNOS CONTEMPLADOS EM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PALESTRAS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13.741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8707110"/>
                  </a:ext>
                </a:extLst>
              </a:tr>
              <a:tr h="3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ATIVIDADES DE PREVENÇÃO / ESCOVAÇÃO SUPERVISIONADA 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13.741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398542"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URGÊNCIAS ODONTOLÓGICAS - PRONTO SOCORRO AFONSO RAMOS</a:t>
                      </a: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pt-BR" sz="14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PACIENTES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1.452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PROCEDIMENTOS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5.277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4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ATENDIMENTOS ODONTOLÓGICOS - SAÚDE DA MULHER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pt-BR" sz="14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PACIENTES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PROCEDIMENTOS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1.643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0483" name="CaixaDeTexto 4"/>
          <p:cNvSpPr txBox="1">
            <a:spLocks noChangeArrowheads="1"/>
          </p:cNvSpPr>
          <p:nvPr/>
        </p:nvSpPr>
        <p:spPr bwMode="auto">
          <a:xfrm>
            <a:off x="500063" y="57150"/>
            <a:ext cx="8215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2000" b="1" dirty="0">
                <a:solidFill>
                  <a:schemeClr val="bg1"/>
                </a:solidFill>
                <a:latin typeface="Arial" pitchFamily="34" charset="0"/>
              </a:rPr>
              <a:t>CONSULTAS E PROCEDIMENTOS </a:t>
            </a:r>
            <a:r>
              <a:rPr lang="pt-BR" altLang="en-US" sz="2000" b="1" dirty="0" smtClean="0">
                <a:solidFill>
                  <a:schemeClr val="bg1"/>
                </a:solidFill>
                <a:latin typeface="Arial" pitchFamily="34" charset="0"/>
              </a:rPr>
              <a:t>DA ATENÇÃO </a:t>
            </a:r>
            <a:r>
              <a:rPr lang="pt-BR" altLang="en-US" sz="2000" b="1" dirty="0">
                <a:solidFill>
                  <a:schemeClr val="bg1"/>
                </a:solidFill>
                <a:latin typeface="Arial" pitchFamily="34" charset="0"/>
              </a:rPr>
              <a:t>ESPECIALIZADA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9695" y="476819"/>
          <a:ext cx="8784610" cy="61924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231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3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354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CENTRO DE EXAMES E DIAGNÓSTICOS</a:t>
                      </a: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3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EXAMES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, CONSULTAS E PROCEDIMENTOS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14.050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4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CLÍNICA DE FISIOTERAPIA MUNICIPAL</a:t>
                      </a: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pt-BR" sz="13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443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SESSÕES, ACOLHIMENTOS E  AVALIAÇÕES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6.836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4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FONOAUDIOLOGIA</a:t>
                      </a: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443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ATENDIMENTOS E PROCEDIMENTOS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1.522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4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NUTRIÇÃO</a:t>
                      </a:r>
                      <a:endParaRPr lang="pt-BR"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pt-BR" sz="14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ATENDIMENTOS INDIVIDUAIS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NA ATENÇÃO ESPECIALIZADA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5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AMDIC</a:t>
                      </a:r>
                      <a:endParaRPr kumimoji="0" lang="pt-BR" sz="16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7650" marR="67650" marT="0" marB="0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3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CONSULTAS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ATENDIMENTOS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- PROGRAMA MUNICIPAL  </a:t>
                      </a:r>
                      <a:r>
                        <a:rPr lang="pt-BR" sz="140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IST’s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/ AIDS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3.567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0462089"/>
                  </a:ext>
                </a:extLst>
              </a:tr>
              <a:tr h="443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DISPENSAÇÃO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DE MEDICAMENTOS E CORRELATOS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43.588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2278249"/>
                  </a:ext>
                </a:extLst>
              </a:tr>
              <a:tr h="443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EXAMES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E PROCEDIMENTOS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2.635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5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SAÚDE DA MULHER</a:t>
                      </a:r>
                      <a:endParaRPr kumimoji="0" lang="pt-BR" sz="16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7650" marR="67650" marT="0" marB="0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35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CONSULTAS, EXAMES E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PROCEDIMENTOS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7.052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68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0483" name="CaixaDeTexto 4"/>
          <p:cNvSpPr txBox="1">
            <a:spLocks noChangeArrowheads="1"/>
          </p:cNvSpPr>
          <p:nvPr/>
        </p:nvSpPr>
        <p:spPr bwMode="auto">
          <a:xfrm>
            <a:off x="500063" y="57150"/>
            <a:ext cx="8215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2000" b="1" dirty="0">
                <a:solidFill>
                  <a:schemeClr val="bg1"/>
                </a:solidFill>
                <a:latin typeface="Arial" pitchFamily="34" charset="0"/>
              </a:rPr>
              <a:t>CONSULTAS E PROCEDIMENTOS </a:t>
            </a:r>
            <a:r>
              <a:rPr lang="pt-BR" altLang="en-US" sz="2000" b="1" dirty="0" smtClean="0">
                <a:solidFill>
                  <a:schemeClr val="bg1"/>
                </a:solidFill>
                <a:latin typeface="Arial" pitchFamily="34" charset="0"/>
              </a:rPr>
              <a:t>DA ATENÇÃO </a:t>
            </a:r>
            <a:r>
              <a:rPr lang="pt-BR" altLang="en-US" sz="2000" b="1" dirty="0">
                <a:solidFill>
                  <a:schemeClr val="bg1"/>
                </a:solidFill>
                <a:latin typeface="Arial" pitchFamily="34" charset="0"/>
              </a:rPr>
              <a:t>ESPECIALIZADA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-672"/>
          <a:ext cx="9108315" cy="6741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887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6909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ABSENTEÍSMO (FALTAS)</a:t>
                      </a:r>
                      <a:r>
                        <a:rPr kumimoji="0" lang="pt-BR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ATENÇÃO ESPECIALIZADA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CONSULTAS E EXAMES AGENDADOS %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859" marR="38859" marT="8325" marB="83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27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 smtClean="0">
                          <a:latin typeface="Arial"/>
                          <a:ea typeface="SimSun"/>
                          <a:cs typeface="Mangal"/>
                        </a:rPr>
                        <a:t>CENTRO DE ESPECIALIDADES (CONSULTAS MÉDICAS)</a:t>
                      </a:r>
                      <a:endParaRPr lang="pt-BR" sz="20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14,3%</a:t>
                      </a:r>
                      <a:endParaRPr kumimoji="0" lang="pt-BR" sz="2400" b="1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4557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0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CENTRO DE EXAMES E DIAGNÓSTICOS (EXAMES)</a:t>
                      </a:r>
                      <a:endParaRPr kumimoji="0" lang="pt-BR" sz="2000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20,23%</a:t>
                      </a:r>
                      <a:endParaRPr kumimoji="0" lang="pt-BR" sz="2400" b="1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Processo predefinido 6"/>
          <p:cNvSpPr/>
          <p:nvPr/>
        </p:nvSpPr>
        <p:spPr>
          <a:xfrm>
            <a:off x="2915816" y="2564903"/>
            <a:ext cx="3528392" cy="1656184"/>
          </a:xfrm>
          <a:prstGeom prst="flowChartPredefined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pt-BR" noProof="1">
              <a:sym typeface="+mn-ea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08304" y="4797151"/>
            <a:ext cx="151216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788889"/>
            <a:ext cx="3024609" cy="12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3995960" y="404790"/>
            <a:ext cx="4896544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6000" b="1" noProof="1" smtClean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SAÚDE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6000" b="1" noProof="1" smtClean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 MENTAL</a:t>
            </a:r>
            <a:endParaRPr lang="pt-BR" sz="6000" b="1" noProof="1">
              <a:solidFill>
                <a:schemeClr val="accent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5004048" y="4509120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ASSISTÊNCIA FARMACÊUTICA</a:t>
            </a:r>
          </a:p>
        </p:txBody>
      </p: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1835696" y="5229200"/>
            <a:ext cx="288037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GESTÃO EM SAÚDE</a:t>
            </a:r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179695" y="2636945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SAÚDE</a:t>
            </a:r>
          </a:p>
        </p:txBody>
      </p:sp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179695" y="1772885"/>
            <a:ext cx="374441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BÁSICA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9290176" flipH="1">
            <a:off x="3184483" y="1429039"/>
            <a:ext cx="1454512" cy="611383"/>
          </a:xfrm>
          <a:prstGeom prst="rect">
            <a:avLst/>
          </a:prstGeom>
          <a:noFill/>
        </p:spPr>
      </p:pic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251700" y="4221055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</a:t>
            </a: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ZOONOSES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5" name="CaixaDeTexto 7"/>
          <p:cNvSpPr txBox="1">
            <a:spLocks noChangeArrowheads="1"/>
          </p:cNvSpPr>
          <p:nvPr/>
        </p:nvSpPr>
        <p:spPr bwMode="auto">
          <a:xfrm>
            <a:off x="6300120" y="2924965"/>
            <a:ext cx="2592180" cy="615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1700" b="1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À MÉDIA E ALTA COMPLEXIDADE</a:t>
            </a:r>
            <a:endParaRPr lang="pt-BR" sz="1700" b="1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899745" y="692810"/>
            <a:ext cx="374441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defRPr/>
            </a:pPr>
            <a:r>
              <a:rPr lang="pt-BR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URGÊNCIA E EMERGÊNCIA / PRESTADORES</a:t>
            </a:r>
            <a:endParaRPr lang="pt-BR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Conteúdo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363538" algn="just">
              <a:spcBef>
                <a:spcPct val="0"/>
              </a:spcBef>
              <a:buFont typeface="Wingdings 2" pitchFamily="18" charset="2"/>
              <a:buNone/>
            </a:pPr>
            <a:r>
              <a:rPr lang="pt-BR" altLang="en-US" sz="2400" dirty="0" smtClean="0">
                <a:solidFill>
                  <a:schemeClr val="bg1"/>
                </a:solidFill>
              </a:rPr>
              <a:t>“Art. 36.  O gestor do SUS em cada ente da Federação elaborará Relatório detalhado referente ao quadrimestre anterior, o qual conterá, no mínimo, as seguintes informações.</a:t>
            </a:r>
          </a:p>
          <a:p>
            <a:pPr marL="0" indent="363538" algn="just">
              <a:spcBef>
                <a:spcPct val="0"/>
              </a:spcBef>
              <a:buFont typeface="Wingdings 2" pitchFamily="18" charset="2"/>
              <a:buNone/>
            </a:pPr>
            <a:r>
              <a:rPr lang="pt-BR" altLang="en-US" sz="2400" dirty="0" smtClean="0">
                <a:solidFill>
                  <a:schemeClr val="bg1"/>
                </a:solidFill>
              </a:rPr>
              <a:t>(...)</a:t>
            </a:r>
          </a:p>
          <a:p>
            <a:pPr marL="0" indent="363538" algn="just">
              <a:spcBef>
                <a:spcPct val="0"/>
              </a:spcBef>
              <a:buFont typeface="Wingdings 2" pitchFamily="18" charset="2"/>
              <a:buNone/>
            </a:pPr>
            <a:r>
              <a:rPr lang="pt-BR" altLang="en-US" sz="2400" dirty="0" smtClean="0">
                <a:solidFill>
                  <a:schemeClr val="bg1"/>
                </a:solidFill>
              </a:rPr>
              <a:t>§ 5</a:t>
            </a:r>
            <a:r>
              <a:rPr lang="pt-BR" altLang="en-US" sz="2400" u="sng" baseline="30000" dirty="0" smtClean="0">
                <a:solidFill>
                  <a:schemeClr val="bg1"/>
                </a:solidFill>
              </a:rPr>
              <a:t>o</a:t>
            </a:r>
            <a:r>
              <a:rPr lang="pt-BR" altLang="en-US" sz="2400" dirty="0" smtClean="0">
                <a:solidFill>
                  <a:schemeClr val="bg1"/>
                </a:solidFill>
              </a:rPr>
              <a:t>  O gestor do SUS apresentará, até o final dos meses de maio, setembro e fevereiro, em audiência pública na Casa Legislativa do respectivo ente da Federação, o Relatório de que trata o caput.”</a:t>
            </a:r>
          </a:p>
          <a:p>
            <a:pPr marL="0" indent="363538" eaLnBrk="1" hangingPunct="1"/>
            <a:endParaRPr lang="pt-BR" alt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defRPr/>
            </a:pPr>
            <a:r>
              <a:rPr lang="pt-BR" sz="3600" b="1" u="sng" noProof="1" smtClean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>Lei Complementar Federal 141 </a:t>
            </a:r>
            <a:r>
              <a:rPr lang="pt-BR" sz="3600" b="1" u="sng" dirty="0" smtClean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pt-BR" sz="3600" b="1" u="sng" dirty="0" smtClean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pt-BR" sz="3600" b="1" u="sng" noProof="1" smtClean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>de 13 de Janeiro de 2012</a:t>
            </a:r>
            <a:endParaRPr lang="pt-BR" sz="3600" b="1" noProof="1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08304" y="4797151"/>
            <a:ext cx="151216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683568" y="5301208"/>
            <a:ext cx="1368424" cy="10556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9695" y="548799"/>
          <a:ext cx="8784610" cy="612042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231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3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40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6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SAÚDE MENTAL</a:t>
                      </a:r>
                      <a:endParaRPr kumimoji="0" lang="pt-BR" sz="26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36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CAPS II</a:t>
                      </a:r>
                      <a:endParaRPr lang="pt-BR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20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4.768</a:t>
                      </a:r>
                      <a:endParaRPr kumimoji="0" lang="pt-BR" sz="2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6840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36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CAPS INFANTOJUVENIL</a:t>
                      </a:r>
                      <a:endParaRPr lang="pt-BR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20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2.329</a:t>
                      </a:r>
                      <a:endParaRPr kumimoji="0" lang="pt-BR" sz="2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6840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36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CAPS AD</a:t>
                      </a:r>
                      <a:endParaRPr lang="pt-BR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20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3.612</a:t>
                      </a:r>
                      <a:endParaRPr kumimoji="0" lang="pt-BR" sz="2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6840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36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TOTAL</a:t>
                      </a:r>
                      <a:endParaRPr kumimoji="0" lang="pt-BR" sz="20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pt-BR" sz="20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10.709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6840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20483" name="CaixaDeTexto 4"/>
          <p:cNvSpPr txBox="1">
            <a:spLocks noChangeArrowheads="1"/>
          </p:cNvSpPr>
          <p:nvPr/>
        </p:nvSpPr>
        <p:spPr bwMode="auto">
          <a:xfrm>
            <a:off x="500063" y="57150"/>
            <a:ext cx="82153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2200" b="1" dirty="0" smtClean="0">
                <a:solidFill>
                  <a:schemeClr val="bg1"/>
                </a:solidFill>
                <a:latin typeface="Arial" pitchFamily="34" charset="0"/>
              </a:rPr>
              <a:t>ATENDIMENTOS DO DEPARTAMENTO DE SAÚDE MENTAL</a:t>
            </a:r>
            <a:endParaRPr lang="pt-BR" altLang="en-US" sz="22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Processo predefinido 6"/>
          <p:cNvSpPr/>
          <p:nvPr/>
        </p:nvSpPr>
        <p:spPr>
          <a:xfrm>
            <a:off x="2915816" y="2564903"/>
            <a:ext cx="3528392" cy="1656184"/>
          </a:xfrm>
          <a:prstGeom prst="flowChartPredefined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pt-BR" noProof="1">
              <a:sym typeface="+mn-ea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08304" y="4797151"/>
            <a:ext cx="151216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788889"/>
            <a:ext cx="3024609" cy="12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4247456" y="476795"/>
            <a:ext cx="4896544" cy="1815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4000" b="1" noProof="1" smtClean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URGÊNCIA</a:t>
            </a:r>
            <a:r>
              <a:rPr lang="pt-BR" sz="3600" b="1" noProof="1" smtClean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 E EMERGÊNCIA / 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3600" b="1" noProof="1" smtClean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 PRESTADORES</a:t>
            </a:r>
            <a:endParaRPr lang="pt-BR" sz="3600" b="1" noProof="1">
              <a:solidFill>
                <a:schemeClr val="accent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4788015" y="4725090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ASSISTÊNCIA FARMACÊUTICA</a:t>
            </a:r>
          </a:p>
        </p:txBody>
      </p: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1835696" y="5229200"/>
            <a:ext cx="288037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GESTÃO EM SAÚDE</a:t>
            </a:r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179695" y="2636945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SAÚDE</a:t>
            </a:r>
          </a:p>
        </p:txBody>
      </p:sp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323527" y="1196752"/>
            <a:ext cx="374441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BÁSICA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9290176" flipH="1">
            <a:off x="3184483" y="1429039"/>
            <a:ext cx="1454512" cy="611383"/>
          </a:xfrm>
          <a:prstGeom prst="rect">
            <a:avLst/>
          </a:prstGeom>
          <a:noFill/>
        </p:spPr>
      </p:pic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251700" y="4221055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</a:t>
            </a: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ZOONOSES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5" name="CaixaDeTexto 7"/>
          <p:cNvSpPr txBox="1">
            <a:spLocks noChangeArrowheads="1"/>
          </p:cNvSpPr>
          <p:nvPr/>
        </p:nvSpPr>
        <p:spPr bwMode="auto">
          <a:xfrm>
            <a:off x="6372125" y="3789025"/>
            <a:ext cx="2592180" cy="615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1700" b="1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À MÉDIA E ALTA COMPLEXIDADE</a:t>
            </a:r>
            <a:endParaRPr lang="pt-BR" sz="1700" b="1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6156110" y="2636945"/>
            <a:ext cx="270067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SAÚDE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MENTAL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6"/>
          <p:cNvSpPr txBox="1">
            <a:spLocks noChangeArrowheads="1"/>
          </p:cNvSpPr>
          <p:nvPr/>
        </p:nvSpPr>
        <p:spPr bwMode="auto">
          <a:xfrm>
            <a:off x="500063" y="214313"/>
            <a:ext cx="8215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CONSULTAS E PROCEDIMENTOS DA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pt-B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URGÊNCIA / EMERGÊNCIA</a:t>
            </a:r>
            <a:endParaRPr lang="pt-B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79695" y="1142985"/>
          <a:ext cx="8784610" cy="30780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237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6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161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PRONTOS SOCORROS</a:t>
                      </a:r>
                      <a:endParaRPr lang="pt-BR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 anchorCtr="1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7650" marR="67650" marT="0" marB="0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DE CONSULTAS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92.268</a:t>
                      </a:r>
                      <a:endParaRPr kumimoji="0" lang="pt-BR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081" marR="66081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ATENDIMENTOS COM OBSERVAÇÃO </a:t>
                      </a:r>
                      <a:endParaRPr kumimoji="0" lang="pt-BR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3.352</a:t>
                      </a:r>
                    </a:p>
                  </a:txBody>
                  <a:tcPr marL="66081" marR="66081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DE EXAMES REALIZADOS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21.222</a:t>
                      </a:r>
                    </a:p>
                  </a:txBody>
                  <a:tcPr marL="66081" marR="66081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9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DE PROCEDIMENTOS</a:t>
                      </a:r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ENFERMAGEM</a:t>
                      </a:r>
                      <a:endParaRPr kumimoji="0" lang="pt-BR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308.849</a:t>
                      </a:r>
                    </a:p>
                  </a:txBody>
                  <a:tcPr marL="66081" marR="66081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5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DE ATENDIMENTOS DO SERVIÇO SOCIAL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5.020</a:t>
                      </a:r>
                    </a:p>
                  </a:txBody>
                  <a:tcPr marL="66081" marR="6608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430.711</a:t>
                      </a:r>
                    </a:p>
                  </a:txBody>
                  <a:tcPr marL="66081" marR="6608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9692" y="4365067"/>
          <a:ext cx="8784612" cy="230415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00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00"/>
                <a:gridCol w="1296090"/>
                <a:gridCol w="1440100"/>
                <a:gridCol w="1512105"/>
                <a:gridCol w="1296089"/>
              </a:tblGrid>
              <a:tr h="74714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SERVIÇO</a:t>
                      </a:r>
                      <a:r>
                        <a:rPr lang="pt-BR" sz="18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MÓVEL DE URGÊNCIA</a:t>
                      </a:r>
                      <a:endParaRPr lang="pt-BR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 anchorCtr="1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 anchorCtr="1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 anchorCtr="1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 anchorCtr="1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 anchorCtr="1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8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SETEMBRO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OUTUBRO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NOVEMBRO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DEZEMBRO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8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ATENDIMENTOS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1.012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1.026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3.856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CaixaDeTexto 8"/>
          <p:cNvSpPr txBox="1">
            <a:spLocks noChangeArrowheads="1"/>
          </p:cNvSpPr>
          <p:nvPr/>
        </p:nvSpPr>
        <p:spPr bwMode="auto">
          <a:xfrm>
            <a:off x="467715" y="332785"/>
            <a:ext cx="82153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ATENDIMENTOS  - PRESTADORES</a:t>
            </a:r>
            <a:endParaRPr lang="pt-B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51701" y="908825"/>
          <a:ext cx="8640600" cy="57603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135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49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20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APAE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94.967</a:t>
                      </a:r>
                      <a:endParaRPr kumimoji="0" lang="pt-BR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081" marR="660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20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SANTA CASA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18.109</a:t>
                      </a:r>
                    </a:p>
                  </a:txBody>
                  <a:tcPr marL="66081" marR="660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0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113.076</a:t>
                      </a:r>
                    </a:p>
                  </a:txBody>
                  <a:tcPr marL="66081" marR="66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Processo predefinido 6"/>
          <p:cNvSpPr/>
          <p:nvPr/>
        </p:nvSpPr>
        <p:spPr>
          <a:xfrm>
            <a:off x="2915816" y="2132855"/>
            <a:ext cx="3528392" cy="1656184"/>
          </a:xfrm>
          <a:prstGeom prst="flowChartPredefined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pt-BR" noProof="1">
              <a:sym typeface="+mn-ea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643834" y="5143512"/>
            <a:ext cx="1176638" cy="1309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276872"/>
            <a:ext cx="3024609" cy="12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3995960" y="620805"/>
            <a:ext cx="489654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À MÉDIA E ALTA COMPLEXIDADE</a:t>
            </a:r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3059895" y="4149050"/>
            <a:ext cx="482449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4800" noProof="1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ASSISTÊNCIA FARMACÊUTICA</a:t>
            </a:r>
          </a:p>
        </p:txBody>
      </p: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395710" y="5661155"/>
            <a:ext cx="288037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GESTÃO EM SAÚDE</a:t>
            </a:r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0" y="2348925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SAÚDE</a:t>
            </a:r>
          </a:p>
        </p:txBody>
      </p:sp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179695" y="620805"/>
            <a:ext cx="374441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BÁSICA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4678357" flipH="1">
            <a:off x="6304602" y="3047351"/>
            <a:ext cx="1454512" cy="611383"/>
          </a:xfrm>
          <a:prstGeom prst="rect">
            <a:avLst/>
          </a:prstGeom>
          <a:noFill/>
        </p:spPr>
      </p:pic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323705" y="3933035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</a:t>
            </a: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ZOONOSES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5" name="CaixaDeTexto 7"/>
          <p:cNvSpPr txBox="1">
            <a:spLocks noChangeArrowheads="1"/>
          </p:cNvSpPr>
          <p:nvPr/>
        </p:nvSpPr>
        <p:spPr bwMode="auto">
          <a:xfrm>
            <a:off x="6443325" y="1988900"/>
            <a:ext cx="270067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SAÚDE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MENTAL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2627865" y="1268850"/>
            <a:ext cx="374441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URGÊNCIA E EMERGÊNCIA / PRESTADORES</a:t>
            </a:r>
            <a:endParaRPr lang="pt-BR" sz="2000" b="1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245067"/>
            <a:ext cx="821536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tabLst>
                <a:tab pos="3487420" algn="l"/>
              </a:tabLst>
              <a:defRPr/>
            </a:pPr>
            <a:r>
              <a:rPr lang="pt-BR" sz="2400" b="1" spc="-100" noProof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RECEITAS MÉDICAS ATENDIDAS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7" y="3598135"/>
            <a:ext cx="8286808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pt-BR" sz="2400" b="1" spc="-100" noProof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ASSISTÊNCIA </a:t>
            </a:r>
            <a:r>
              <a:rPr lang="pt-BR" sz="2400" b="1" spc="-100" noProof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FARMACÊUTICA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pt-BR" sz="2400" b="1" spc="-100" noProof="1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67544" y="4659823"/>
            <a:ext cx="8176421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tabLst>
                <a:tab pos="1752600" algn="l"/>
              </a:tabLst>
              <a:defRPr/>
            </a:pPr>
            <a:r>
              <a:rPr lang="pt-BR" sz="2400" b="1" spc="-100" noProof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JUDICIALIZAÇÃO</a:t>
            </a:r>
          </a:p>
          <a:p>
            <a:pPr algn="ctr">
              <a:buFont typeface="Arial" panose="020B0604020202020204" pitchFamily="34" charset="0"/>
              <a:buNone/>
              <a:tabLst>
                <a:tab pos="1752600" algn="l"/>
              </a:tabLst>
              <a:defRPr/>
            </a:pPr>
            <a:r>
              <a:rPr lang="pt-BR" sz="2000" b="1" noProof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	</a:t>
            </a:r>
          </a:p>
        </p:txBody>
      </p:sp>
      <p:sp>
        <p:nvSpPr>
          <p:cNvPr id="23557" name="Retângulo 9"/>
          <p:cNvSpPr>
            <a:spLocks noChangeArrowheads="1"/>
          </p:cNvSpPr>
          <p:nvPr/>
        </p:nvSpPr>
        <p:spPr bwMode="auto">
          <a:xfrm>
            <a:off x="395288" y="6143625"/>
            <a:ext cx="7677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None/>
              <a:tabLst>
                <a:tab pos="1752600" algn="l"/>
              </a:tabLst>
            </a:pPr>
            <a:r>
              <a:rPr lang="pt-BR" altLang="en-US" sz="1600" b="1" dirty="0">
                <a:solidFill>
                  <a:schemeClr val="bg1"/>
                </a:solidFill>
                <a:latin typeface="Arial" pitchFamily="34" charset="0"/>
              </a:rPr>
              <a:t>TOTALIZANDO </a:t>
            </a:r>
            <a:r>
              <a:rPr lang="pt-BR" altLang="en-US" sz="1600" b="1" dirty="0" smtClean="0">
                <a:solidFill>
                  <a:schemeClr val="bg1"/>
                </a:solidFill>
                <a:latin typeface="Arial" pitchFamily="34" charset="0"/>
              </a:rPr>
              <a:t>281 </a:t>
            </a:r>
            <a:r>
              <a:rPr lang="pt-BR" altLang="en-US" sz="1600" b="1" dirty="0">
                <a:solidFill>
                  <a:schemeClr val="bg1"/>
                </a:solidFill>
                <a:latin typeface="Arial" pitchFamily="34" charset="0"/>
              </a:rPr>
              <a:t>PROCESSOS JUDICIAIS, SENDO </a:t>
            </a:r>
            <a:r>
              <a:rPr lang="pt-BR" altLang="en-US" sz="1600" b="1" dirty="0" smtClean="0">
                <a:solidFill>
                  <a:schemeClr val="bg1"/>
                </a:solidFill>
                <a:latin typeface="Arial" pitchFamily="34" charset="0"/>
              </a:rPr>
              <a:t>48 </a:t>
            </a:r>
            <a:r>
              <a:rPr lang="pt-BR" altLang="en-US" sz="1600" b="1" dirty="0">
                <a:solidFill>
                  <a:schemeClr val="bg1"/>
                </a:solidFill>
                <a:latin typeface="Arial" pitchFamily="34" charset="0"/>
              </a:rPr>
              <a:t>SOLIDÁRIOS</a:t>
            </a:r>
          </a:p>
          <a:p>
            <a:pPr algn="just">
              <a:buFont typeface="Arial" pitchFamily="34" charset="0"/>
              <a:buNone/>
              <a:tabLst>
                <a:tab pos="1752600" algn="l"/>
              </a:tabLst>
            </a:pPr>
            <a:endParaRPr lang="pt-BR" alt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428596" y="4047970"/>
          <a:ext cx="8226425" cy="4999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857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8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9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ATENDIMENTOS</a:t>
                      </a:r>
                      <a:endParaRPr lang="pt-BR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ATENDIMENTO CLÍNICO </a:t>
                      </a:r>
                      <a:endParaRPr lang="pt-BR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5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</a:t>
                      </a:r>
                      <a:endParaRPr kumimoji="0" lang="pt-BR" sz="15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395710" y="5143512"/>
          <a:ext cx="8248255" cy="8776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932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52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2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PROCESSOS JUDICIAIS</a:t>
                      </a:r>
                      <a:endParaRPr lang="pt-BR" sz="1500" b="1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468" marR="66468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500" b="1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468" marR="66468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3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NOVOS</a:t>
                      </a:r>
                      <a:endParaRPr lang="pt-BR" sz="15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468" marR="66468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5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pt-BR" sz="15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SUSPENSOS</a:t>
                      </a:r>
                      <a:endParaRPr lang="pt-BR" sz="15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468" marR="66468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5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kumimoji="0" lang="pt-BR" sz="15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28596" y="785794"/>
          <a:ext cx="8215630" cy="27152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858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7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6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3070" marR="6307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3070" marR="6307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7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UNIDADES BÁSICAS DE SAÚDE</a:t>
                      </a:r>
                      <a:endParaRPr lang="pt-BR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3070" marR="6307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5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49.596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73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FARMÁCIA CENTRAL - SAÚDE MENTAL</a:t>
                      </a:r>
                      <a:endParaRPr kumimoji="0" lang="pt-BR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5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5.144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73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AMBULATÓRIO DE DOENÇAS INFECTOCONTAGIOSAS</a:t>
                      </a:r>
                      <a:endParaRPr kumimoji="0" lang="pt-BR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5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1.588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73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CAPS AD</a:t>
                      </a:r>
                      <a:endParaRPr kumimoji="0" lang="pt-BR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5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1.126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3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NUTRACÊUTICOS</a:t>
                      </a:r>
                      <a:endParaRPr kumimoji="0" lang="pt-BR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5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73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ATENÇÃO FARMACÊUTICA – FARMÁCIA MUNICIPAL</a:t>
                      </a:r>
                      <a:endParaRPr kumimoji="0" lang="pt-BR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5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124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FARMÁCIA DE ALTO CUSTO</a:t>
                      </a:r>
                      <a:endParaRPr kumimoji="0" lang="pt-BR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5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16.977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7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3070" marR="6307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5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74.745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Processo predefinido 6"/>
          <p:cNvSpPr/>
          <p:nvPr/>
        </p:nvSpPr>
        <p:spPr>
          <a:xfrm>
            <a:off x="3131840" y="2132855"/>
            <a:ext cx="3528392" cy="1656184"/>
          </a:xfrm>
          <a:prstGeom prst="flowChartPredefined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pt-BR" noProof="1">
              <a:sym typeface="+mn-ea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08304" y="4797151"/>
            <a:ext cx="151216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598" y="2276872"/>
            <a:ext cx="3024609" cy="12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3995936" y="908720"/>
            <a:ext cx="489654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À MÉDIA E ALTA COMPLEXIDADE</a:t>
            </a:r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5220072" y="4005064"/>
            <a:ext cx="367240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ASSISTÊNCIA FARMACÊUTICA</a:t>
            </a:r>
          </a:p>
        </p:txBody>
      </p: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2267841" y="4941105"/>
            <a:ext cx="403228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5400" noProof="1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GESTÃO EM SAÚDE</a:t>
            </a:r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179695" y="1844890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SAÚDE</a:t>
            </a:r>
          </a:p>
        </p:txBody>
      </p:sp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2267840" y="1412860"/>
            <a:ext cx="374441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BÁSICA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4636007" flipH="1" flipV="1">
            <a:off x="2290187" y="3855636"/>
            <a:ext cx="1180412" cy="626295"/>
          </a:xfrm>
          <a:prstGeom prst="rect">
            <a:avLst/>
          </a:prstGeom>
          <a:noFill/>
        </p:spPr>
      </p:pic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323705" y="3429000"/>
            <a:ext cx="237616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</a:t>
            </a: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ZOONOSES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5" name="CaixaDeTexto 7"/>
          <p:cNvSpPr txBox="1">
            <a:spLocks noChangeArrowheads="1"/>
          </p:cNvSpPr>
          <p:nvPr/>
        </p:nvSpPr>
        <p:spPr bwMode="auto">
          <a:xfrm>
            <a:off x="6443325" y="2492935"/>
            <a:ext cx="270067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SAÚDE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MENTAL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683730" y="620805"/>
            <a:ext cx="374441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defRPr/>
            </a:pPr>
            <a:r>
              <a:rPr lang="pt-BR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URGÊNCIA E EMERGÊNCIA / PRESTADORES</a:t>
            </a:r>
            <a:endParaRPr lang="pt-BR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350295"/>
            <a:ext cx="8352928" cy="5847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pt-BR" sz="3200" b="1" spc="-100" noProof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RECURSOS HUMANOS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596" y="980828"/>
          <a:ext cx="8215370" cy="30242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833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16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857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20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RH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6081" marR="66081" marT="0" marB="0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95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28720" algn="l"/>
                        </a:tabLst>
                      </a:pPr>
                      <a:r>
                        <a:rPr lang="pt-B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SERVIDORES ADMITIDOS</a:t>
                      </a:r>
                      <a:endParaRPr lang="pt-BR" sz="110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17</a:t>
                      </a:r>
                      <a:endParaRPr kumimoji="0" lang="pt-BR" sz="16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081" marR="660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66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SERVIDORES DESLIGADOS</a:t>
                      </a:r>
                      <a:endParaRPr lang="pt-BR" sz="160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6081" marR="660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94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SERVIDORES EM FÉRIAS</a:t>
                      </a:r>
                      <a:endParaRPr lang="pt-BR" sz="160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436</a:t>
                      </a:r>
                    </a:p>
                  </a:txBody>
                  <a:tcPr marL="66081" marR="660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28596" y="4221055"/>
          <a:ext cx="8215370" cy="244817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8337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16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298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EDUCAÇÃO PERMANENTE</a:t>
                      </a:r>
                      <a:r>
                        <a:rPr kumimoji="0" lang="pt-BR" sz="16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EM SAÚDE</a:t>
                      </a:r>
                      <a:endParaRPr kumimoji="0" lang="pt-BR" sz="16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6081" marR="66081" marT="0" marB="0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25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28720" algn="l"/>
                        </a:tabLst>
                      </a:pPr>
                      <a:r>
                        <a:rPr lang="pt-BR" sz="1600" b="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PARTICIPAÇÕES DE</a:t>
                      </a:r>
                      <a:r>
                        <a:rPr lang="pt-BR" sz="1600" b="0" baseline="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PROFISSIONAIS</a:t>
                      </a:r>
                      <a:endParaRPr lang="pt-BR" sz="160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872</a:t>
                      </a:r>
                      <a:endParaRPr kumimoji="0" lang="pt-BR" sz="16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081" marR="660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25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28720" algn="l"/>
                        </a:tabLst>
                      </a:pPr>
                      <a:r>
                        <a:rPr lang="pt-BR" sz="1600" b="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CARGA HORÁRIA</a:t>
                      </a:r>
                      <a:endParaRPr lang="pt-BR" sz="160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20.717  </a:t>
                      </a: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horas</a:t>
                      </a:r>
                      <a:endParaRPr kumimoji="0" lang="pt-BR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081" marR="66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323850" y="188913"/>
            <a:ext cx="8496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3600" b="1" dirty="0">
                <a:solidFill>
                  <a:schemeClr val="bg1"/>
                </a:solidFill>
                <a:latin typeface="Arial" pitchFamily="34" charset="0"/>
              </a:rPr>
              <a:t>CENTRAL DE REGULAÇÃO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39721" y="836821"/>
          <a:ext cx="8064559" cy="223215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248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6342"/>
              </a:tblGrid>
              <a:tr h="417649"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EXAME AGENDADOS</a:t>
                      </a:r>
                      <a:endParaRPr kumimoji="0" lang="pt-BR" sz="16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579" marR="66579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 PRÓPRIOS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79" marR="6657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10.014</a:t>
                      </a:r>
                      <a:endParaRPr kumimoji="0" lang="pt-BR" sz="1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79" marR="665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 REFERENCIADOS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79" marR="6657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1.163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0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 CONTRATADOS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79" marR="6657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6.221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4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6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79" marR="6657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17.398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720" y="3212986"/>
          <a:ext cx="8064560" cy="208814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3179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6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787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6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CIRURGIAS ELETIVAS</a:t>
                      </a:r>
                      <a:endParaRPr kumimoji="0" lang="pt-BR" sz="16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105" marR="44105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44105" marR="44105" marT="0" marB="0" anchor="ctr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066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ENCAMINHADOS PARA CIRURGIA NO HOSPITAL SANTA BÁRBARA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1.606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ENCAMINHADOS PARA REFERÊNCIAS SUS NO ESTADO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1.115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66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PROCEDIMENTO DERMATOLÓGICO NO CENTRO DE ESPECIALIDADES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66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2.908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539720" y="5445140"/>
          <a:ext cx="8064559" cy="12240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75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434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57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821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AGENDAMENTO DE TRANSPORTE</a:t>
                      </a:r>
                      <a:endParaRPr kumimoji="0" lang="pt-BR" sz="16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969" marR="4396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43969" marR="43969" marT="0" marB="0" anchor="ctr"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43969" marR="43969" marT="0" marB="0" anchor="ctr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PACIENTES</a:t>
                      </a:r>
                      <a:endParaRPr lang="pt-BR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43969" marR="4396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ACOMPANHANTES</a:t>
                      </a:r>
                      <a:endParaRPr lang="pt-BR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43969" marR="4396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GERAL</a:t>
                      </a:r>
                      <a:endParaRPr lang="pt-BR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43969" marR="4396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936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9.040</a:t>
                      </a:r>
                      <a:endParaRPr kumimoji="0" lang="pt-BR" sz="14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3.913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12.953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14313" y="188913"/>
            <a:ext cx="8715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TRANSPORTE DA SAÚDE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51700" y="620802"/>
          <a:ext cx="8640600" cy="604842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135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4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89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TRANSPORTE URBANO</a:t>
                      </a:r>
                      <a:endParaRPr lang="pt-BR" sz="1600" b="1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1" marR="6765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7650" marR="67650" marT="0" marB="0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2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</a:t>
                      </a:r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ATENDIMENTOS</a:t>
                      </a:r>
                      <a:endParaRPr lang="pt-BR" sz="16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438" marR="68438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3.661</a:t>
                      </a:r>
                    </a:p>
                  </a:txBody>
                  <a:tcPr marL="9525" marR="9525" marT="9525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</a:t>
                      </a:r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VIAGENS</a:t>
                      </a:r>
                      <a:endParaRPr lang="pt-BR" sz="16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438" marR="68438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3.110</a:t>
                      </a:r>
                    </a:p>
                  </a:txBody>
                  <a:tcPr marL="9525" marR="9525" marT="9525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9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TRANSPORTE INTERURBANO</a:t>
                      </a:r>
                      <a:endParaRPr lang="pt-BR" sz="1600" b="1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1" marR="6765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</a:t>
                      </a:r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ATENDIMENTOS</a:t>
                      </a:r>
                      <a:endParaRPr lang="pt-BR" sz="16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916" marR="679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7.430</a:t>
                      </a:r>
                    </a:p>
                  </a:txBody>
                  <a:tcPr marL="9525" marR="9525" marT="9525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</a:t>
                      </a:r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VIAGENS</a:t>
                      </a:r>
                      <a:endParaRPr lang="pt-BR" sz="16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916" marR="679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1.665</a:t>
                      </a:r>
                    </a:p>
                  </a:txBody>
                  <a:tcPr marL="9525" marR="9525" marT="9525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82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  <a:sym typeface="+mn-ea"/>
                        </a:rPr>
                        <a:t>QUILOMETRAGEM PERCORRIDA URBANO + INTERUBANO</a:t>
                      </a:r>
                      <a:endParaRPr lang="pt-BR" altLang="en-US" sz="1600" b="1" dirty="0" smtClean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916" marR="679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68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 marL="67916" marR="679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209.981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682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PROJETO PASSE VIDA</a:t>
                      </a:r>
                      <a:endParaRPr lang="pt-BR" sz="16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916" marR="679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74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USUÁRIOS</a:t>
                      </a:r>
                      <a:endParaRPr lang="pt-BR" sz="160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74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PASSES </a:t>
                      </a:r>
                      <a:r>
                        <a:rPr lang="pt-BR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pt-B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CRÉDITOS</a:t>
                      </a:r>
                      <a:endParaRPr lang="pt-BR" sz="160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3.700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7494"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PROJETO FÊNIX (Transporte Adaptado)</a:t>
                      </a:r>
                      <a:endParaRPr kumimoji="0" lang="pt-B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Nº DE PACIENTES</a:t>
                      </a:r>
                      <a:endParaRPr lang="pt-BR" sz="160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Nº DE VIAGENS</a:t>
                      </a:r>
                    </a:p>
                  </a:txBody>
                  <a:tcPr marL="68581" marR="685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KM</a:t>
                      </a:r>
                      <a:endParaRPr lang="pt-BR" sz="1600" b="1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22.635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35896" y="1916831"/>
            <a:ext cx="5112568" cy="1800200"/>
          </a:xfrm>
        </p:spPr>
        <p:txBody>
          <a:bodyPr anchor="ctr"/>
          <a:lstStyle/>
          <a:p>
            <a:pPr algn="ctr" eaLnBrk="1" fontAlgn="auto" hangingPunct="1">
              <a:defRPr/>
            </a:pPr>
            <a:r>
              <a:rPr lang="pt-BR" sz="5400" b="1" noProof="1" smtClean="0">
                <a:solidFill>
                  <a:srgbClr val="4F6208"/>
                </a:solidFill>
                <a:latin typeface="Calibri" panose="020F0502020204030204" pitchFamily="34" charset="0"/>
              </a:rPr>
              <a:t>DEMONSTRATIVO FINANCEIRO</a:t>
            </a:r>
            <a:endParaRPr lang="pt-BR" sz="4800" noProof="1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08304" y="4797151"/>
            <a:ext cx="151216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1139179"/>
            <a:ext cx="3235775" cy="4090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14313" y="189062"/>
            <a:ext cx="8715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OUVIDORIA SUS</a:t>
            </a:r>
            <a:endParaRPr lang="pt-B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51700" y="764814"/>
          <a:ext cx="8640600" cy="59044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135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4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67555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MEIO DE ATENDIMENTO</a:t>
                      </a:r>
                      <a:endParaRPr lang="pt-B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27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TELEFONE</a:t>
                      </a:r>
                      <a:endParaRPr lang="pt-BR" sz="1800" dirty="0" smtClean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8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531</a:t>
                      </a:r>
                      <a:endParaRPr kumimoji="0" lang="pt-BR" sz="1800" b="0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2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PESSOALMENTE</a:t>
                      </a:r>
                      <a:endParaRPr lang="pt-BR" sz="18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8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147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92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E-MAIL</a:t>
                      </a:r>
                      <a:endParaRPr lang="pt-BR" sz="18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8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35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927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CARTA</a:t>
                      </a:r>
                      <a:endParaRPr kumimoji="0" lang="pt-BR" sz="1800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8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965675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800" b="1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714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14313" y="189062"/>
            <a:ext cx="8715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OUVIDORIA SUS</a:t>
            </a:r>
            <a:endParaRPr lang="pt-B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51700" y="764813"/>
          <a:ext cx="8640600" cy="59044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832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1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8583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ASSUNTOS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MANIFESTAÇÕES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3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GESTÃO</a:t>
                      </a:r>
                      <a:endParaRPr lang="pt-BR" sz="1800" dirty="0" smtClean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8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325</a:t>
                      </a:r>
                      <a:endParaRPr kumimoji="0" lang="pt-BR" sz="1800" b="0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ASSISTÊNCIA À SAÚDE</a:t>
                      </a:r>
                      <a:endParaRPr lang="pt-BR" sz="18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8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267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1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ASSISTÊNCIA FARMACÊUTICA  </a:t>
                      </a:r>
                      <a:endParaRPr lang="pt-BR" sz="18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8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32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3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VIGILÂNCIA </a:t>
                      </a: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SANITÁRIA  </a:t>
                      </a:r>
                      <a:endParaRPr lang="pt-BR" sz="18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8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510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VIGILÂNCIA EM SAÚDE</a:t>
                      </a:r>
                      <a:endParaRPr lang="pt-BR" sz="18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8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19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0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ASSISTÊNCIA ODONTOLÓGICA   </a:t>
                      </a:r>
                      <a:endParaRPr lang="pt-BR" sz="1800" dirty="0" smtClean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8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18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473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ALIMENTO</a:t>
                      </a:r>
                      <a:endParaRPr lang="pt-BR" sz="1800" dirty="0" smtClean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8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510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PRODUTOS PARA SAÚDE/CORRELATOS</a:t>
                      </a:r>
                      <a:endParaRPr lang="pt-BR" sz="18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8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10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510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TRANSPORTE</a:t>
                      </a:r>
                      <a:endParaRPr lang="pt-BR" sz="18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8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567477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800" b="1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714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Processo predefinido 6"/>
          <p:cNvSpPr/>
          <p:nvPr/>
        </p:nvSpPr>
        <p:spPr>
          <a:xfrm>
            <a:off x="3419872" y="2132855"/>
            <a:ext cx="3528392" cy="1656184"/>
          </a:xfrm>
          <a:prstGeom prst="flowChartPredefined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pt-BR" noProof="1">
              <a:sym typeface="+mn-ea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08304" y="4797151"/>
            <a:ext cx="151216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630" y="2276872"/>
            <a:ext cx="3024610" cy="12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3995936" y="908720"/>
            <a:ext cx="489654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À MÉDIA E ALTA COMPLEXIDADE</a:t>
            </a:r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5652120" y="4005064"/>
            <a:ext cx="367240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ASSISTÊNCIA FARMACÊUTICA</a:t>
            </a:r>
          </a:p>
        </p:txBody>
      </p: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4211975" y="5013110"/>
            <a:ext cx="288037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GESTÃO EM SAÚDE</a:t>
            </a:r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251519" y="3789040"/>
            <a:ext cx="3816445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4800" noProof="1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4800" noProof="1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SAÚDE</a:t>
            </a:r>
          </a:p>
        </p:txBody>
      </p:sp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2339845" y="1556870"/>
            <a:ext cx="374441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BÁSICA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8108384" flipH="1" flipV="1">
            <a:off x="2110714" y="2630347"/>
            <a:ext cx="1180412" cy="626295"/>
          </a:xfrm>
          <a:prstGeom prst="rect">
            <a:avLst/>
          </a:prstGeom>
          <a:noFill/>
        </p:spPr>
      </p:pic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251700" y="1700880"/>
            <a:ext cx="277187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</a:t>
            </a: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ZOONOSES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5" name="CaixaDeTexto 7"/>
          <p:cNvSpPr txBox="1">
            <a:spLocks noChangeArrowheads="1"/>
          </p:cNvSpPr>
          <p:nvPr/>
        </p:nvSpPr>
        <p:spPr bwMode="auto">
          <a:xfrm>
            <a:off x="6660145" y="2492935"/>
            <a:ext cx="270067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SAÚDE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MENTAL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755735" y="620805"/>
            <a:ext cx="374441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defRPr/>
            </a:pPr>
            <a:r>
              <a:rPr lang="pt-BR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URGÊNCIA E EMERGÊNCIA / PRESTADORES</a:t>
            </a:r>
            <a:endParaRPr lang="pt-BR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2"/>
          <p:cNvSpPr txBox="1">
            <a:spLocks noChangeArrowheads="1"/>
          </p:cNvSpPr>
          <p:nvPr/>
        </p:nvSpPr>
        <p:spPr bwMode="auto">
          <a:xfrm>
            <a:off x="323850" y="142875"/>
            <a:ext cx="81724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3600" b="1" dirty="0">
                <a:solidFill>
                  <a:schemeClr val="bg1"/>
                </a:solidFill>
                <a:latin typeface="Arial" pitchFamily="34" charset="0"/>
              </a:rPr>
              <a:t>VIGILÂNCIA  EM SAÚDE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23705" y="857232"/>
          <a:ext cx="8496589" cy="216899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797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93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794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VIGILÂNCIA EPIDEMIOLÓGICA</a:t>
                      </a:r>
                    </a:p>
                  </a:txBody>
                  <a:tcPr marL="65509" marR="6550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5509" marR="65509" marT="0" marB="0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28720" algn="l"/>
                        </a:tabLst>
                      </a:pPr>
                      <a:r>
                        <a:rPr lang="pt-B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ATIVIDADES</a:t>
                      </a:r>
                      <a:r>
                        <a:rPr lang="pt-B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REALIZADAS</a:t>
                      </a:r>
                      <a:endParaRPr lang="pt-BR" sz="110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1.387</a:t>
                      </a:r>
                      <a:endParaRPr kumimoji="0" lang="pt-BR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081" marR="660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r>
                        <a:rPr lang="pt-BR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NOTIFICAÇÕES / INVESTIGAÇÕES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3.309</a:t>
                      </a:r>
                      <a:endParaRPr kumimoji="0" lang="pt-BR" sz="1800" b="0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081" marR="660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r>
                        <a:rPr lang="pt-BR" sz="16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pt-BR" sz="16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CONFIRMAÇÕES</a:t>
                      </a:r>
                      <a:endParaRPr lang="pt-BR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2.294</a:t>
                      </a:r>
                      <a:endParaRPr kumimoji="0" lang="pt-BR" sz="1800" b="0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081" marR="66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TOTAL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6.990</a:t>
                      </a:r>
                      <a:endParaRPr kumimoji="0" lang="pt-BR" sz="18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081" marR="66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23705" y="3212986"/>
          <a:ext cx="8496589" cy="345623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797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93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374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VIGILÂNCIA SANITÁRIA</a:t>
                      </a:r>
                    </a:p>
                  </a:txBody>
                  <a:tcPr marL="65509" marR="6550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5509" marR="65509" marT="0" marB="0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7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28720" algn="l"/>
                        </a:tabLs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SERVIÇOS DE SAÚDE</a:t>
                      </a:r>
                      <a:endParaRPr lang="pt-BR" sz="105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8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2.855</a:t>
                      </a:r>
                      <a:endParaRPr kumimoji="0" lang="pt-BR" sz="1800" b="0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PRODUTOS DE SAÚDE</a:t>
                      </a:r>
                      <a:endParaRPr lang="pt-BR" sz="140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8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4.813</a:t>
                      </a: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MEIO AMBIENTE</a:t>
                      </a:r>
                      <a:endParaRPr lang="pt-BR" sz="105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8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1.307</a:t>
                      </a: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SAÚDE DO TRABALHADOR</a:t>
                      </a:r>
                      <a:endParaRPr lang="pt-BR" sz="105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8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3.662</a:t>
                      </a: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3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AÇÕES ADMINISTRATIVAS</a:t>
                      </a:r>
                      <a:endParaRPr lang="pt-BR" sz="105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8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14.348</a:t>
                      </a: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TOTAL</a:t>
                      </a:r>
                      <a:endParaRPr lang="pt-BR" sz="1600" b="1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800" b="1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26.985</a:t>
                      </a: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2"/>
          <p:cNvSpPr txBox="1">
            <a:spLocks noChangeArrowheads="1"/>
          </p:cNvSpPr>
          <p:nvPr/>
        </p:nvSpPr>
        <p:spPr bwMode="auto">
          <a:xfrm>
            <a:off x="0" y="0"/>
            <a:ext cx="9144000" cy="9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NOTIFICAÇÕES DE DENGUE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SETEMBRO A DEZEMBRO</a:t>
            </a:r>
            <a:endParaRPr lang="pt-B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79696" y="908792"/>
          <a:ext cx="8784610" cy="57604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86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80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7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Positivos autóctones</a:t>
                      </a:r>
                      <a:endParaRPr lang="pt-BR" sz="2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1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262</a:t>
                      </a:r>
                      <a:endParaRPr kumimoji="0" lang="pt-BR" sz="2400" b="1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Positivos </a:t>
                      </a:r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importados</a:t>
                      </a:r>
                      <a:endParaRPr lang="pt-BR" sz="2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1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kumimoji="0" lang="pt-BR" sz="2400" b="1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7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Positivos de</a:t>
                      </a:r>
                      <a:r>
                        <a:rPr lang="pt-BR" sz="2400" baseline="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 outros municípios</a:t>
                      </a:r>
                      <a:endParaRPr lang="pt-BR" sz="2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1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13</a:t>
                      </a:r>
                      <a:endParaRPr kumimoji="0" lang="pt-BR" sz="2400" b="1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7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Descartados</a:t>
                      </a:r>
                      <a:endParaRPr lang="pt-BR" sz="2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1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735</a:t>
                      </a:r>
                      <a:endParaRPr kumimoji="0" lang="pt-BR" sz="2400" b="1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7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Descartados de outros municípios</a:t>
                      </a:r>
                      <a:endParaRPr lang="pt-BR" sz="2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1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28</a:t>
                      </a:r>
                      <a:endParaRPr kumimoji="0" lang="pt-BR" sz="2400" b="1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51778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Em investigação (31/12)</a:t>
                      </a:r>
                      <a:endParaRPr kumimoji="0" lang="pt-BR" sz="2400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1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kumimoji="0" lang="pt-BR" sz="2400" b="1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7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Em investigação / aguardando resultado de outros municípios (31/12)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1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kumimoji="0" lang="pt-BR" sz="2400" b="1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8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Óbitos confirmados</a:t>
                      </a:r>
                      <a:endParaRPr kumimoji="0" lang="pt-BR" sz="2400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1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kumimoji="0" lang="pt-BR" sz="2400" b="1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Óbitos em</a:t>
                      </a:r>
                      <a:r>
                        <a:rPr kumimoji="0" lang="pt-BR" sz="24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 investigação</a:t>
                      </a:r>
                      <a:endParaRPr kumimoji="0" lang="pt-BR" sz="2400" kern="1200" dirty="0" smtClean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1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kumimoji="0" lang="pt-BR" sz="2400" b="1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Óbitos descartados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1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kumimoji="0" lang="pt-BR" sz="2400" b="1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Notificações no quadrimestre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1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1.038</a:t>
                      </a:r>
                      <a:endParaRPr kumimoji="0" lang="pt-BR" sz="2400" b="1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Processo predefinido 6"/>
          <p:cNvSpPr/>
          <p:nvPr/>
        </p:nvSpPr>
        <p:spPr>
          <a:xfrm>
            <a:off x="3419872" y="2132855"/>
            <a:ext cx="3528392" cy="1656184"/>
          </a:xfrm>
          <a:prstGeom prst="flowChartPredefined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pt-BR" noProof="1">
              <a:sym typeface="+mn-ea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08304" y="4797151"/>
            <a:ext cx="151216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630" y="2276872"/>
            <a:ext cx="3024610" cy="12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3995936" y="908720"/>
            <a:ext cx="489654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À MÉDIA E ALTA COMPLEXIDADE</a:t>
            </a:r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5652120" y="4005064"/>
            <a:ext cx="367240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ASSISTÊNCIA FARMACÊUTICA</a:t>
            </a:r>
          </a:p>
        </p:txBody>
      </p: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4211975" y="5373135"/>
            <a:ext cx="288037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GESTÃO EM SAÚDE</a:t>
            </a:r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251519" y="3789040"/>
            <a:ext cx="468050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4800" noProof="1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4800" noProof="1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</a:t>
            </a:r>
            <a:r>
              <a:rPr lang="pt-BR" sz="4800" noProof="1" smtClean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ZOONOSES</a:t>
            </a:r>
            <a:endParaRPr lang="pt-BR" sz="4800" noProof="1">
              <a:solidFill>
                <a:schemeClr val="accent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2555860" y="1556870"/>
            <a:ext cx="374441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BÁSICA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8108384" flipH="1" flipV="1">
            <a:off x="2110714" y="2630347"/>
            <a:ext cx="1180412" cy="626295"/>
          </a:xfrm>
          <a:prstGeom prst="rect">
            <a:avLst/>
          </a:prstGeom>
          <a:noFill/>
        </p:spPr>
      </p:pic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251700" y="1700880"/>
            <a:ext cx="277187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</a:t>
            </a: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SAÚDE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5" name="CaixaDeTexto 7"/>
          <p:cNvSpPr txBox="1">
            <a:spLocks noChangeArrowheads="1"/>
          </p:cNvSpPr>
          <p:nvPr/>
        </p:nvSpPr>
        <p:spPr bwMode="auto">
          <a:xfrm>
            <a:off x="6660145" y="2492935"/>
            <a:ext cx="270067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SAÚDE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MENTAL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755735" y="548800"/>
            <a:ext cx="374441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defRPr/>
            </a:pPr>
            <a:r>
              <a:rPr lang="pt-BR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URGÊNCIA E EMERGÊNCIA / PRESTADORES</a:t>
            </a:r>
            <a:endParaRPr lang="pt-BR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2"/>
          <p:cNvSpPr txBox="1">
            <a:spLocks noChangeArrowheads="1"/>
          </p:cNvSpPr>
          <p:nvPr/>
        </p:nvSpPr>
        <p:spPr bwMode="auto">
          <a:xfrm>
            <a:off x="0" y="142875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3600" b="1" dirty="0" smtClean="0">
                <a:solidFill>
                  <a:schemeClr val="bg1"/>
                </a:solidFill>
                <a:latin typeface="Arial" pitchFamily="34" charset="0"/>
              </a:rPr>
              <a:t>VIGILÂNCIA EM  ZOONOSES</a:t>
            </a:r>
            <a:endParaRPr lang="pt-BR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79695" y="836815"/>
          <a:ext cx="8784610" cy="583241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9087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5815"/>
              </a:tblGrid>
              <a:tr h="448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 DE PREVENÇÃO/COMBATE À DENGUE E OUTRAS ARBOVIROSES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509" marR="6550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rgbClr val="00000A"/>
                          </a:solidFill>
                          <a:latin typeface="Arial"/>
                          <a:ea typeface="SimSun"/>
                          <a:cs typeface="Mangal"/>
                        </a:rPr>
                        <a:t>TOTAL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 smtClean="0">
                          <a:latin typeface="Arial"/>
                          <a:ea typeface="SimSun"/>
                          <a:cs typeface="Mangal"/>
                        </a:rPr>
                        <a:t>Número 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de visitas domiciliares para prevenção das </a:t>
                      </a:r>
                      <a:r>
                        <a:rPr lang="pt-BR" sz="1400" dirty="0" err="1">
                          <a:latin typeface="Arial"/>
                          <a:ea typeface="SimSun"/>
                          <a:cs typeface="Mangal"/>
                        </a:rPr>
                        <a:t>arboviroses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61.073</a:t>
                      </a:r>
                    </a:p>
                  </a:txBody>
                  <a:tcPr marL="13970" marR="444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 smtClean="0">
                          <a:latin typeface="Arial"/>
                          <a:ea typeface="SimSun"/>
                          <a:cs typeface="Mangal"/>
                        </a:rPr>
                        <a:t>Número 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de visitas em Pontos Estratégicos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326</a:t>
                      </a:r>
                    </a:p>
                  </a:txBody>
                  <a:tcPr marL="13970" marR="444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 smtClean="0">
                          <a:latin typeface="Arial"/>
                          <a:ea typeface="SimSun"/>
                          <a:cs typeface="Mangal"/>
                        </a:rPr>
                        <a:t>Número 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de visitas realizadas para Bloqueio / Controle de Criadouros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15.395</a:t>
                      </a:r>
                    </a:p>
                  </a:txBody>
                  <a:tcPr marL="13970" marR="444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8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 smtClean="0">
                          <a:latin typeface="Arial"/>
                          <a:ea typeface="SimSun"/>
                          <a:cs typeface="Mangal"/>
                        </a:rPr>
                        <a:t>Número 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de visitas realizadas para Bloqueio / Nebulização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3.681</a:t>
                      </a:r>
                    </a:p>
                  </a:txBody>
                  <a:tcPr marL="13970" marR="444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64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Número de visitas realizadas para Levantamento de Índices de Infestação</a:t>
                      </a: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8.010</a:t>
                      </a:r>
                    </a:p>
                  </a:txBody>
                  <a:tcPr marL="13970" marR="444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 smtClean="0">
                          <a:latin typeface="Arial"/>
                          <a:ea typeface="SimSun"/>
                          <a:cs typeface="Mangal"/>
                        </a:rPr>
                        <a:t>Número 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de visitas a Imóveis Especiais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13970" marR="444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 smtClean="0">
                          <a:latin typeface="Arial"/>
                          <a:ea typeface="SimSun"/>
                          <a:cs typeface="Mangal"/>
                        </a:rPr>
                        <a:t>Número 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de visitas para Levantamento Entomológico </a:t>
                      </a:r>
                      <a:r>
                        <a:rPr lang="pt-BR" sz="1400" dirty="0" smtClean="0">
                          <a:latin typeface="Arial"/>
                          <a:ea typeface="SimSun"/>
                          <a:cs typeface="Mangal"/>
                        </a:rPr>
                        <a:t>– </a:t>
                      </a:r>
                      <a:r>
                        <a:rPr lang="pt-BR" sz="1400" dirty="0" err="1">
                          <a:latin typeface="Arial"/>
                          <a:ea typeface="SimSun"/>
                          <a:cs typeface="Mangal"/>
                        </a:rPr>
                        <a:t>Ovitrampas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3.078</a:t>
                      </a:r>
                    </a:p>
                  </a:txBody>
                  <a:tcPr marL="13970" marR="444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 smtClean="0">
                          <a:latin typeface="Arial"/>
                          <a:ea typeface="SimSun"/>
                          <a:cs typeface="Mangal"/>
                        </a:rPr>
                        <a:t>Número 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de focos de </a:t>
                      </a:r>
                      <a:r>
                        <a:rPr lang="pt-BR" sz="1400" dirty="0" err="1">
                          <a:latin typeface="Arial"/>
                          <a:ea typeface="SimSun"/>
                          <a:cs typeface="Mangal"/>
                        </a:rPr>
                        <a:t>Aedes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 </a:t>
                      </a:r>
                      <a:r>
                        <a:rPr lang="pt-BR" sz="1400" dirty="0" err="1">
                          <a:latin typeface="Arial"/>
                          <a:ea typeface="SimSun"/>
                          <a:cs typeface="Mangal"/>
                        </a:rPr>
                        <a:t>aegypti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 identificados e controlados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21.118</a:t>
                      </a:r>
                    </a:p>
                  </a:txBody>
                  <a:tcPr marL="13970" marR="444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8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 smtClean="0">
                          <a:latin typeface="Arial"/>
                          <a:ea typeface="SimSun"/>
                          <a:cs typeface="Mangal"/>
                        </a:rPr>
                        <a:t>Número 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de larvas de </a:t>
                      </a:r>
                      <a:r>
                        <a:rPr lang="pt-BR" sz="1400" dirty="0" err="1">
                          <a:latin typeface="Arial"/>
                          <a:ea typeface="SimSun"/>
                          <a:cs typeface="Mangal"/>
                        </a:rPr>
                        <a:t>Aedes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 </a:t>
                      </a:r>
                      <a:r>
                        <a:rPr lang="pt-BR" sz="1400" dirty="0" err="1">
                          <a:latin typeface="Arial"/>
                          <a:ea typeface="SimSun"/>
                          <a:cs typeface="Mangal"/>
                        </a:rPr>
                        <a:t>aegypti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 identificadas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1.024</a:t>
                      </a:r>
                    </a:p>
                  </a:txBody>
                  <a:tcPr marL="13970" marR="444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8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Número de indivíduos de outras espécies identificados em laboratório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568</a:t>
                      </a:r>
                    </a:p>
                  </a:txBody>
                  <a:tcPr marL="13970" marR="444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47">
                <a:tc>
                  <a:txBody>
                    <a:bodyPr/>
                    <a:lstStyle/>
                    <a:p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Número de visitas para manutenção das </a:t>
                      </a:r>
                      <a:r>
                        <a:rPr kumimoji="0" lang="pt-BR" sz="1400" kern="1200" dirty="0" err="1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EDL’s</a:t>
                      </a:r>
                      <a:endParaRPr kumimoji="0" lang="pt-BR" sz="1400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4.115</a:t>
                      </a:r>
                    </a:p>
                  </a:txBody>
                  <a:tcPr marL="13970" marR="444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118.508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2"/>
          <p:cNvSpPr txBox="1">
            <a:spLocks noChangeArrowheads="1"/>
          </p:cNvSpPr>
          <p:nvPr/>
        </p:nvSpPr>
        <p:spPr bwMode="auto">
          <a:xfrm>
            <a:off x="0" y="26035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3600" b="1" dirty="0" smtClean="0">
                <a:solidFill>
                  <a:schemeClr val="bg1"/>
                </a:solidFill>
                <a:latin typeface="Arial" pitchFamily="34" charset="0"/>
              </a:rPr>
              <a:t>VIGILÂNCIA EM  </a:t>
            </a:r>
            <a:r>
              <a:rPr lang="pt-BR" altLang="en-US" sz="3600" b="1" dirty="0">
                <a:solidFill>
                  <a:schemeClr val="bg1"/>
                </a:solidFill>
                <a:latin typeface="Arial" pitchFamily="34" charset="0"/>
              </a:rPr>
              <a:t>ZOONOSES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79696" y="908791"/>
          <a:ext cx="8784610" cy="57604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560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0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6469">
                <a:tc>
                  <a:txBody>
                    <a:bodyPr/>
                    <a:lstStyle/>
                    <a:p>
                      <a:pPr algn="l"/>
                      <a:r>
                        <a:rPr kumimoji="0" lang="pt-BR" sz="1800" b="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CONTROLE DA RAIVA</a:t>
                      </a:r>
                      <a:endParaRPr kumimoji="0" lang="pt-BR" sz="18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0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693</a:t>
                      </a: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CONTROLE</a:t>
                      </a:r>
                      <a:r>
                        <a:rPr lang="pt-BR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PEQUENOS ANIMAIS</a:t>
                      </a:r>
                      <a:endParaRPr lang="pt-BR" sz="18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0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775</a:t>
                      </a:r>
                      <a:endParaRPr kumimoji="0" lang="pt-BR" sz="2000" b="0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CONTROLE DE ANIMAIS PEÇONHENTOS</a:t>
                      </a:r>
                      <a:endParaRPr lang="pt-BR" sz="1800" b="0" dirty="0" smtClean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0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186</a:t>
                      </a:r>
                    </a:p>
                  </a:txBody>
                  <a:tcPr marL="68582" marR="685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CONTROLE DE ANIMAIS SINANTRÓPICOS</a:t>
                      </a:r>
                      <a:endParaRPr lang="pt-BR" sz="1800" b="0" dirty="0" smtClean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0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2" marR="685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6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CONTROLE DE FEBRE MACULOSA</a:t>
                      </a:r>
                      <a:endParaRPr lang="pt-BR" sz="1800" b="0" dirty="0" smtClean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0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68582" marR="685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6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CONTROLE DA LEPTOSPIROSE</a:t>
                      </a:r>
                      <a:endParaRPr lang="pt-BR" sz="1800" b="0" dirty="0" smtClean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0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68582" marR="685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6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CONTROLE DA LEISHMANIOSE </a:t>
                      </a: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0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800" b="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ENCAMINHAMENTO DE IMÓVEIS COM IRREGULARIDADES</a:t>
                      </a: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0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7062763"/>
                  </a:ext>
                </a:extLst>
              </a:tr>
              <a:tr h="558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800" b="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EDUCAÇÃO</a:t>
                      </a:r>
                      <a:r>
                        <a:rPr lang="pt-BR" sz="1800" b="0" baseline="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EM SAÚDE / NÚMERO DE PESSOAS EM PALESTRAS</a:t>
                      </a:r>
                      <a:endParaRPr lang="pt-BR" sz="1800" b="0" dirty="0" smtClean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0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648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558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CONTROLE DA ESPOROTRICOSE ANIMAL</a:t>
                      </a: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0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412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5477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3.083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upo 1"/>
          <p:cNvGrpSpPr>
            <a:grpSpLocks/>
          </p:cNvGrpSpPr>
          <p:nvPr/>
        </p:nvGrpSpPr>
        <p:grpSpPr bwMode="auto">
          <a:xfrm>
            <a:off x="179388" y="188913"/>
            <a:ext cx="8964612" cy="6234112"/>
            <a:chOff x="179388" y="188913"/>
            <a:chExt cx="8964612" cy="6234112"/>
          </a:xfrm>
        </p:grpSpPr>
        <p:pic>
          <p:nvPicPr>
            <p:cNvPr id="35844" name="Picture 2" descr="http://4.bp.blogspot.com/_VRcNzdsysFo/TOxSDH8D9HI/AAAAAAAAHnw/hFGSO2PWOAM/s1600/sus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3575" y="2897188"/>
              <a:ext cx="2578100" cy="1036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5" name="Picture 4" descr="http://t2.gstatic.com/images?q=tbn:ANd9GcSXUPPYgaaMxJG6cv6QeML0C4dxwSZR3HIsjPKiOQtoRu0NdPtr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46776">
              <a:off x="3059113" y="765175"/>
              <a:ext cx="2311400" cy="211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6" name="Picture 4" descr="http://t2.gstatic.com/images?q=tbn:ANd9GcSXUPPYgaaMxJG6cv6QeML0C4dxwSZR3HIsjPKiOQtoRu0NdPtr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740162">
              <a:off x="1083465" y="3532981"/>
              <a:ext cx="2455863" cy="224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7" name="Picture 4" descr="http://t2.gstatic.com/images?q=tbn:ANd9GcSXUPPYgaaMxJG6cv6QeML0C4dxwSZR3HIsjPKiOQtoRu0NdPtr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7182923">
              <a:off x="5732460" y="2232022"/>
              <a:ext cx="2835275" cy="259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179388" y="188913"/>
              <a:ext cx="4321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pt-BR" altLang="en-US" sz="4400" b="1">
                  <a:solidFill>
                    <a:srgbClr val="4F6208"/>
                  </a:solidFill>
                  <a:latin typeface="Calibri" pitchFamily="34" charset="0"/>
                </a:rPr>
                <a:t>UNIVERSALIDADE</a:t>
              </a: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1331913" y="5661025"/>
              <a:ext cx="28797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pt-BR" altLang="en-US" sz="4400" b="1">
                  <a:solidFill>
                    <a:srgbClr val="4F6208"/>
                  </a:solidFill>
                  <a:latin typeface="Calibri" pitchFamily="34" charset="0"/>
                </a:rPr>
                <a:t>EQUIDADE</a:t>
              </a:r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5040313" y="1196975"/>
              <a:ext cx="4103687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pt-BR" altLang="en-US" sz="4400" b="1">
                  <a:solidFill>
                    <a:srgbClr val="4F6208"/>
                  </a:solidFill>
                  <a:latin typeface="Calibri" pitchFamily="34" charset="0"/>
                </a:rPr>
                <a:t>INTEGRALIDADE</a:t>
              </a:r>
            </a:p>
          </p:txBody>
        </p:sp>
        <p:pic>
          <p:nvPicPr>
            <p:cNvPr id="35851" name="Picture 4" descr="http://t2.gstatic.com/images?q=tbn:ANd9GcSXUPPYgaaMxJG6cv6QeML0C4dxwSZR3HIsjPKiOQtoRu0NdPtr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8637641">
              <a:off x="1522413" y="1004888"/>
              <a:ext cx="2311400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2" name="Picture 4" descr="http://t2.gstatic.com/images?q=tbn:ANd9GcSXUPPYgaaMxJG6cv6QeML0C4dxwSZR3HIsjPKiOQtoRu0NdPtr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015206">
              <a:off x="3105944" y="3813969"/>
              <a:ext cx="2311400" cy="211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3" name="Picture 4" descr="http://t2.gstatic.com/images?q=tbn:ANd9GcSXUPPYgaaMxJG6cv6QeML0C4dxwSZR3HIsjPKiOQtoRu0NdPtr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6825" y="1196975"/>
              <a:ext cx="2116138" cy="231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596" y="214291"/>
          <a:ext cx="8286809" cy="25666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72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59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414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IMPOSTOS MUNICIPAIS E TRANSFERÊNCIAS CONSTITUCIONAIS LEGAIS</a:t>
                      </a:r>
                      <a:endParaRPr lang="pt-BR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ARRECADADO NO PERÍODO (*) </a:t>
                      </a:r>
                      <a:endParaRPr lang="pt-BR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ARRECADADO NO </a:t>
                      </a:r>
                      <a:r>
                        <a:rPr lang="pt-B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EXERCÍCIO </a:t>
                      </a:r>
                      <a:endParaRPr lang="pt-BR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22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t-BR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IMPOSTOS E TAXAS </a:t>
                      </a: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MUNICIPAIS</a:t>
                      </a:r>
                      <a:endParaRPr kumimoji="0" lang="pt-BR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80.541.058,93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253.541.888,32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422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TRANSFERÊNCIAS DO ESTADO (ICMS, IPVA, IPI)</a:t>
                      </a:r>
                      <a:endParaRPr kumimoji="0" lang="pt-BR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74.098.293,76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241.785.964,27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22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t-BR" sz="13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TRANSFERÊNCIAS DA UNIÃO (FPM, ITR, LEI KANDIR)</a:t>
                      </a:r>
                      <a:endParaRPr kumimoji="0" lang="pt-BR" sz="13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58.101.036,53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158.818.971,13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212.740.389,22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654.146.823,72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28596" y="2852961"/>
          <a:ext cx="8286809" cy="192836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72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59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3829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TRANSFERÊNCIAS DE RECURSOS DO SUS</a:t>
                      </a:r>
                      <a:endParaRPr kumimoji="0" lang="pt-BR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ARRECADADO NO PERÍODO (*) </a:t>
                      </a:r>
                      <a:endParaRPr lang="pt-BR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ARRECADADO NO </a:t>
                      </a:r>
                      <a:r>
                        <a:rPr lang="pt-B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EXERCÍCIO </a:t>
                      </a:r>
                      <a:endParaRPr lang="pt-BR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007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t-BR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TRANSFERÊNCIAS DA UNIÃO </a:t>
                      </a:r>
                      <a:endParaRPr kumimoji="0" lang="pt-BR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17.662.299,91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55.485.670,21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pt-BR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TRANSFERÊNCIAS DO ESTADO 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7.555.262,91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20.258.162,00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TOTAL</a:t>
                      </a:r>
                      <a:endParaRPr lang="pt-BR" sz="16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25.217.562,82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75.743.832,21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28596" y="4869603"/>
          <a:ext cx="8286809" cy="17827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72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59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1097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DESPESA TOTAL COM SAÚDE  -  ADMINISTRAÇÃO DIRETA</a:t>
                      </a:r>
                      <a:endParaRPr kumimoji="0" lang="pt-BR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LIQUIDADO NO PERÍODO</a:t>
                      </a: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LIQUIDADO NO EXERCÍCIO</a:t>
                      </a: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173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t-BR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CORRENTES </a:t>
                      </a:r>
                      <a:endParaRPr kumimoji="0" lang="pt-BR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92.058.610,83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275.551.262,44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pt-BR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DE</a:t>
                      </a:r>
                      <a:r>
                        <a:rPr kumimoji="0" lang="pt-BR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CAPITAL 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5.976.213,85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8.808.992,81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98.034.824,68</a:t>
                      </a: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284.360.255,25</a:t>
                      </a: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23705" y="265981"/>
          <a:ext cx="8496590" cy="633123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40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085">
                  <a:extLst>
                    <a:ext uri="{9D8B030D-6E8A-4147-A177-3AD203B41FA5}">
                      <a16:colId xmlns:a16="http://schemas.microsoft.com/office/drawing/2014/main" xmlns="" val="129806513"/>
                    </a:ext>
                  </a:extLst>
                </a:gridCol>
                <a:gridCol w="1368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095"/>
                <a:gridCol w="15841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30823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DESPESA</a:t>
                      </a:r>
                      <a:r>
                        <a:rPr lang="pt-BR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TOTAL COM SAÚDE POR FONTE - </a:t>
                      </a:r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ADMINISTRAÇÃO </a:t>
                      </a:r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DIRETA</a:t>
                      </a:r>
                      <a:endParaRPr lang="pt-B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2082" marR="620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26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cs typeface="Arial" pitchFamily="34" charset="0"/>
                        </a:rPr>
                        <a:t>DESPESA</a:t>
                      </a:r>
                      <a:endParaRPr lang="pt-BR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2082" marR="620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REC. DO </a:t>
                      </a: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MUNICÍPIO</a:t>
                      </a:r>
                      <a:endParaRPr lang="pt-BR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2082" marR="620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REC. ESTADUAL</a:t>
                      </a:r>
                      <a:endParaRPr lang="pt-BR" sz="14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2082" marR="6208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REC. </a:t>
                      </a: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FEDERAL</a:t>
                      </a:r>
                      <a:endParaRPr lang="pt-BR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2082" marR="620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OPERAÇÕES DE CRÉDITO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082" marR="6208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cs typeface="Arial" pitchFamily="34" charset="0"/>
                        </a:rPr>
                        <a:t>GERAL</a:t>
                      </a:r>
                      <a:endParaRPr lang="pt-BR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2082" marR="620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TOTAL CORRENTE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2082" marR="620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66.765.068,72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7.311.385,43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17.982.156,68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92.058.610,83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1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TOTAL CAPITAL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2082" marR="620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71.802,80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1.240.613,29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4.663.797,76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5.976.213,85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81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TOTAL LIQUIDADO</a:t>
                      </a:r>
                      <a:endParaRPr lang="pt-BR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2082" marR="620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66.836.871,52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7.311.385,43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19.222.769,97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4.663.797,76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98.034.824,68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-290651"/>
          <a:ext cx="9144000" cy="7148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6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7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5930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 DE SAÚDE </a:t>
                      </a:r>
                      <a:endParaRPr lang="pt-B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327" marR="40327" marT="8652" marB="8652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5412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0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TOTAL POR SUBELEMENTO</a:t>
                      </a:r>
                      <a:endParaRPr kumimoji="0" lang="pt-BR" sz="2000" b="0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98.034.824,68</a:t>
                      </a:r>
                      <a:endParaRPr kumimoji="0" lang="pt-BR" sz="2000" b="1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</a:tr>
              <a:tr h="131264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0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OUTROS MATERIAIS DE CONSUMO</a:t>
                      </a:r>
                      <a:endParaRPr kumimoji="0" lang="pt-BR" sz="2000" b="0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30.658,24</a:t>
                      </a:r>
                      <a:endParaRPr kumimoji="0" lang="pt-BR" sz="2000" b="1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</a:tr>
              <a:tr h="1193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JUDICIALIZAÇÃO</a:t>
                      </a:r>
                    </a:p>
                  </a:txBody>
                  <a:tcPr marL="17780" marR="17780" marT="17780" marB="1778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840.648,91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</a:tr>
              <a:tr h="1229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OUTROS</a:t>
                      </a:r>
                      <a:r>
                        <a:rPr kumimoji="0" lang="pt-BR" sz="2000" b="0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SERVIÇOS DE TERCEIROS - PESSOA JURÍDICA</a:t>
                      </a:r>
                      <a:endParaRPr kumimoji="0" lang="pt-BR" sz="2000" b="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1.462.224,92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2"/>
          <p:cNvSpPr>
            <a:spLocks noChangeArrowheads="1"/>
          </p:cNvSpPr>
          <p:nvPr/>
        </p:nvSpPr>
        <p:spPr bwMode="auto">
          <a:xfrm>
            <a:off x="500063" y="547688"/>
            <a:ext cx="8358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2800" b="1" dirty="0">
                <a:solidFill>
                  <a:schemeClr val="bg1"/>
                </a:solidFill>
                <a:latin typeface="Arial" pitchFamily="34" charset="0"/>
              </a:rPr>
              <a:t>REPASSE DE </a:t>
            </a:r>
            <a:r>
              <a:rPr lang="pt-BR" altLang="en-US" sz="2800" b="1" dirty="0" smtClean="0">
                <a:solidFill>
                  <a:schemeClr val="bg1"/>
                </a:solidFill>
                <a:latin typeface="Arial" pitchFamily="34" charset="0"/>
              </a:rPr>
              <a:t>RECURSOS </a:t>
            </a:r>
            <a:r>
              <a:rPr lang="pt-BR" altLang="en-US" sz="2800" b="1" dirty="0">
                <a:solidFill>
                  <a:schemeClr val="bg1"/>
                </a:solidFill>
                <a:latin typeface="Arial" pitchFamily="34" charset="0"/>
              </a:rPr>
              <a:t>AOS PRESTADORES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51641" y="1215230"/>
          <a:ext cx="8640660" cy="54539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149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10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73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APAE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7617" marR="67617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           </a:t>
                      </a:r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1.541.412,82</a:t>
                      </a:r>
                      <a:endParaRPr kumimoji="0" lang="pt-BR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617" marR="67617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0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kern="1200" dirty="0" smtClean="0">
                          <a:latin typeface="Arial" pitchFamily="34" charset="0"/>
                          <a:cs typeface="Arial" pitchFamily="34" charset="0"/>
                        </a:rPr>
                        <a:t>SANTA CASA DE MISERICÓRDIA DE SANTA BÁRBARA D’OESTE</a:t>
                      </a:r>
                    </a:p>
                  </a:txBody>
                  <a:tcPr marL="67617" marR="67617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17.032.984,56</a:t>
                      </a:r>
                      <a:endParaRPr kumimoji="0" lang="pt-BR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617" marR="676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04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7617" marR="67617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18.574.397,38</a:t>
                      </a:r>
                      <a:endParaRPr kumimoji="0" lang="pt-BR" sz="1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617" marR="67617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8954" y="260779"/>
            <a:ext cx="8229600" cy="100807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defRPr/>
            </a:pPr>
            <a:r>
              <a:rPr lang="pt-BR" sz="36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COMPARATIVO ENTRE PERÍODOS</a:t>
            </a:r>
            <a:r>
              <a:rPr lang="pt-BR" sz="3600" dirty="0" smtClean="0">
                <a:solidFill>
                  <a:schemeClr val="bg1"/>
                </a:solidFill>
              </a:rPr>
              <a:t/>
            </a:r>
            <a:br>
              <a:rPr lang="pt-BR" sz="3600" dirty="0" smtClean="0">
                <a:solidFill>
                  <a:schemeClr val="bg1"/>
                </a:solidFill>
              </a:rPr>
            </a:br>
            <a:endParaRPr lang="pt-BR" sz="3600" noProof="1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51701" y="836821"/>
          <a:ext cx="8640600" cy="5857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92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2119">
                  <a:extLst>
                    <a:ext uri="{9D8B030D-6E8A-4147-A177-3AD203B41FA5}">
                      <a16:colId xmlns:a16="http://schemas.microsoft.com/office/drawing/2014/main" xmlns="" val="1678921439"/>
                    </a:ext>
                  </a:extLst>
                </a:gridCol>
                <a:gridCol w="1577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3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83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573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</a:t>
                      </a:r>
                      <a:r>
                        <a:rPr lang="pt-BR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ARRECADADAS - MUNICÍPIO</a:t>
                      </a:r>
                      <a:endParaRPr lang="pt-B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6" marR="44446" marT="9530" marB="953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44448" marR="44448" marT="9528" marB="9528" anchor="ctr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5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6" marR="44446" marT="9530" marB="953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2022</a:t>
                      </a:r>
                      <a:endParaRPr lang="pt-BR" sz="1800" b="1" dirty="0"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9526" marB="9526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2023</a:t>
                      </a:r>
                      <a:endParaRPr lang="pt-BR" sz="1800" b="1" dirty="0"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9526" marB="9526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2024</a:t>
                      </a:r>
                      <a:endParaRPr lang="pt-BR" sz="1800" b="1" dirty="0"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9526" marB="9526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2025</a:t>
                      </a:r>
                      <a:endParaRPr lang="pt-BR" sz="1800" b="1" dirty="0"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9526" marB="9526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141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IMPOSTOS E.C 29</a:t>
                      </a:r>
                    </a:p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495.940.231,69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539.457.996,03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606.463.044,36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654.146.823,72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  <a:tr h="106188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TRANSFERÊNCIAS DE RECURSOS FEDERAIS</a:t>
                      </a:r>
                    </a:p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34.477.977,19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39.356.123,21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43.606.046,35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55.485.670,21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888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TRANSFERÊNCIAS DE RECURSOS ESTADUAIS</a:t>
                      </a:r>
                    </a:p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2.565.971,20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2.565.374,77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18.753.837,19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20.258.162,00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4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TOTAL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532.984.180,08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581.379.494,01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668.822.927,90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729.890.655,93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8954" y="260779"/>
            <a:ext cx="8229600" cy="100807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defRPr/>
            </a:pPr>
            <a:r>
              <a:rPr lang="pt-BR" sz="36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COMPARATIVO ENTRE PERÍODOS</a:t>
            </a:r>
            <a:r>
              <a:rPr lang="pt-BR" sz="3600" dirty="0" smtClean="0">
                <a:solidFill>
                  <a:schemeClr val="bg1"/>
                </a:solidFill>
              </a:rPr>
              <a:t/>
            </a:r>
            <a:br>
              <a:rPr lang="pt-BR" sz="3600" dirty="0" smtClean="0">
                <a:solidFill>
                  <a:schemeClr val="bg1"/>
                </a:solidFill>
              </a:rPr>
            </a:br>
            <a:endParaRPr lang="pt-BR" sz="3600" noProof="1" smtClean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67715" y="836821"/>
          <a:ext cx="8280400" cy="5832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4928">
                  <a:extLst>
                    <a:ext uri="{9D8B030D-6E8A-4147-A177-3AD203B41FA5}">
                      <a16:colId xmlns:a16="http://schemas.microsoft.com/office/drawing/2014/main" xmlns="" val="2082376994"/>
                    </a:ext>
                  </a:extLst>
                </a:gridCol>
                <a:gridCol w="14389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66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7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930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</a:t>
                      </a:r>
                      <a:r>
                        <a:rPr lang="pt-BR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LIQUIDADAS</a:t>
                      </a:r>
                      <a:r>
                        <a:rPr lang="pt-BR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SAÚDE</a:t>
                      </a:r>
                      <a:endParaRPr lang="pt-B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4" marR="44444" marT="9520" marB="952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44448" marR="44448" marT="9520" marB="9520" anchor="ctr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5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4" marR="44444" marT="9520" marB="952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2022</a:t>
                      </a:r>
                      <a:endParaRPr lang="pt-BR" sz="1800" b="1" dirty="0"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9526" marB="9526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2023</a:t>
                      </a:r>
                      <a:endParaRPr lang="pt-BR" sz="1800" b="1" dirty="0"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9526" marB="9526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2024</a:t>
                      </a:r>
                      <a:endParaRPr lang="pt-BR" sz="1800" b="1" dirty="0"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9526" marB="9526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2025</a:t>
                      </a:r>
                      <a:endParaRPr lang="pt-BR" sz="1800" b="1" dirty="0"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9526" marB="9526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SAÚDE GERAL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4" marR="44444" marT="9520" marB="952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24.570.747,21</a:t>
                      </a:r>
                      <a:endParaRPr kumimoji="0" lang="pt-BR" sz="1400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31.920.410,89</a:t>
                      </a:r>
                      <a:endParaRPr kumimoji="0" lang="pt-BR" sz="1400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32.056.408,89</a:t>
                      </a:r>
                      <a:endParaRPr kumimoji="0" lang="pt-BR" sz="1400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30.559.254,91 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7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ATENÇÃO </a:t>
                      </a: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BÁSICA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4" marR="44444" marT="9520" marB="952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5.259.129,52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4.940.493,17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</a:t>
                      </a:r>
                    </a:p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5.574.781,72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4.790.476,41 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7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VIGILÂNCIA EM SAÚDE / SAÚDE COLETIVA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4" marR="44444" marT="9520" marB="952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1.280.260,88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1.312.358,18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1.496.468,78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b="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1.476.808,77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0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ATENÇÃO ESPECIALIZADA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4" marR="44444" marT="9520" marB="952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69.753.570,12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70.449.622,20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</a:t>
                      </a:r>
                    </a:p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91.421.835,55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94.962.517,12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80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ASSISTÊNCIA </a:t>
                      </a: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FARMACÊUTICA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4" marR="44444" marT="9520" marB="952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</a:t>
                      </a:r>
                    </a:p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6.458.762,13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6.358.131,11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</a:t>
                      </a:r>
                    </a:p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9.421.706,66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4.518.729,01 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7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GESTÃO DE PESSOAL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4" marR="44444" marT="9520" marB="952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</a:t>
                      </a:r>
                    </a:p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110.185.531,36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121.695.866,00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</a:t>
                      </a:r>
                    </a:p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136.517.675,53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148.052.469,03 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27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Arial"/>
                          <a:ea typeface="SimSun"/>
                          <a:cs typeface="Mangal"/>
                        </a:rPr>
                        <a:t>TOTAL</a:t>
                      </a:r>
                      <a:endParaRPr lang="pt-BR" sz="1500" dirty="0" smtClean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44" marR="44444" marT="9520" marB="952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217.508.001,22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             236.676.881,55 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276.488.877,13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284.360.255,25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15472</TotalTime>
  <Pages>0</Pages>
  <Words>1646</Words>
  <Characters>0</Characters>
  <Application>Microsoft Office PowerPoint</Application>
  <PresentationFormat>Apresentação na tela (4:3)</PresentationFormat>
  <Lines>0</Lines>
  <Paragraphs>820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Papel</vt:lpstr>
      <vt:lpstr>PRESTAÇÃO DE CONTAS  3º QUADRIMESTRE DE 2025 </vt:lpstr>
      <vt:lpstr>Lei Complementar Federal 141  de 13 de Janeiro de 2012</vt:lpstr>
      <vt:lpstr>DEMONSTRATIVO FINANCEIRO</vt:lpstr>
      <vt:lpstr>Slide 4</vt:lpstr>
      <vt:lpstr>Slide 5</vt:lpstr>
      <vt:lpstr>Slide 6</vt:lpstr>
      <vt:lpstr>Slide 7</vt:lpstr>
      <vt:lpstr>COMPARATIVO ENTRE PERÍODOS </vt:lpstr>
      <vt:lpstr>COMPARATIVO ENTRE PERÍODOS </vt:lpstr>
      <vt:lpstr>Slide 10</vt:lpstr>
      <vt:lpstr>Slide 11</vt:lpstr>
      <vt:lpstr>Slide 12</vt:lpstr>
      <vt:lpstr>ABSENTEÍSMO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PRESTAÇÃO DE CONTAS  2º QUADRIMESTRE DE 2013</dc:title>
  <dc:creator>caroline.oliveira</dc:creator>
  <cp:lastModifiedBy>adeilton.saude</cp:lastModifiedBy>
  <cp:revision>1819</cp:revision>
  <dcterms:created xsi:type="dcterms:W3CDTF">2013-09-16T12:36:00Z</dcterms:created>
  <dcterms:modified xsi:type="dcterms:W3CDTF">2026-02-18T16:44:34Z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1046-10.2.0.5965</vt:lpwstr>
  </property>
</Properties>
</file>