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2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8" r:id="rId3"/>
    <p:sldId id="260" r:id="rId4"/>
    <p:sldId id="300" r:id="rId5"/>
    <p:sldId id="301" r:id="rId6"/>
    <p:sldId id="493" r:id="rId7"/>
    <p:sldId id="437" r:id="rId8"/>
    <p:sldId id="439" r:id="rId9"/>
    <p:sldId id="465" r:id="rId10"/>
    <p:sldId id="440" r:id="rId11"/>
    <p:sldId id="373" r:id="rId12"/>
    <p:sldId id="406" r:id="rId13"/>
    <p:sldId id="412" r:id="rId14"/>
    <p:sldId id="467" r:id="rId15"/>
    <p:sldId id="380" r:id="rId16"/>
    <p:sldId id="407" r:id="rId17"/>
    <p:sldId id="469" r:id="rId18"/>
    <p:sldId id="495" r:id="rId19"/>
    <p:sldId id="485" r:id="rId20"/>
    <p:sldId id="486" r:id="rId21"/>
    <p:sldId id="488" r:id="rId22"/>
    <p:sldId id="385" r:id="rId23"/>
    <p:sldId id="451" r:id="rId24"/>
    <p:sldId id="387" r:id="rId25"/>
    <p:sldId id="490" r:id="rId26"/>
    <p:sldId id="390" r:id="rId27"/>
    <p:sldId id="392" r:id="rId28"/>
    <p:sldId id="393" r:id="rId29"/>
    <p:sldId id="394" r:id="rId30"/>
    <p:sldId id="463" r:id="rId31"/>
    <p:sldId id="464" r:id="rId32"/>
    <p:sldId id="397" r:id="rId33"/>
    <p:sldId id="401" r:id="rId34"/>
    <p:sldId id="475" r:id="rId35"/>
    <p:sldId id="471" r:id="rId36"/>
    <p:sldId id="402" r:id="rId37"/>
    <p:sldId id="403" r:id="rId38"/>
    <p:sldId id="405" r:id="rId39"/>
  </p:sldIdLst>
  <p:sldSz cx="9144000" cy="6858000" type="screen4x3"/>
  <p:notesSz cx="9928225" cy="6797675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996600"/>
    <a:srgbClr val="983030"/>
    <a:srgbClr val="862A2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76" autoAdjust="0"/>
    <p:restoredTop sz="96377" autoAdjust="0"/>
  </p:normalViewPr>
  <p:slideViewPr>
    <p:cSldViewPr>
      <p:cViewPr>
        <p:scale>
          <a:sx n="90" d="100"/>
          <a:sy n="90" d="100"/>
        </p:scale>
        <p:origin x="-1590" y="-78"/>
      </p:cViewPr>
      <p:guideLst>
        <p:guide orient="horz" pos="2174"/>
        <p:guide pos="294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3025" cy="737330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3313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595" y="1"/>
            <a:ext cx="4303313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695196-03E4-445C-8CD6-7CE0C78C9E87}" type="datetimeFigureOut">
              <a:rPr lang="pt-BR" smtClean="0"/>
              <a:pPr/>
              <a:t>26/05/2026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6324"/>
            <a:ext cx="4303313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595" y="6456324"/>
            <a:ext cx="4303313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B44F81-D5B6-41F7-99F6-61442290D64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8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3824" y="1"/>
            <a:ext cx="43028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4CB195-674E-49F9-B80A-802BC545B5E6}" type="datetimeFigureOut">
              <a:rPr lang="pt-BR" smtClean="0"/>
              <a:pPr/>
              <a:t>26/05/2026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347" y="3228976"/>
            <a:ext cx="7943532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364"/>
            <a:ext cx="43028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3824" y="6456364"/>
            <a:ext cx="43028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F513B6-B167-4E6E-9364-4667E3B24B1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513B6-B167-4E6E-9364-4667E3B24B1C}" type="slidenum">
              <a:rPr lang="pt-BR" smtClean="0"/>
              <a:pPr/>
              <a:t>34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to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ipse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US" altLang="pt-BR" smtClean="0">
              <a:solidFill>
                <a:srgbClr val="FFFFFF"/>
              </a:solidFill>
            </a:endParaRPr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BR" noProof="1" smtClean="0"/>
              <a:t>Clique para editar o estilo do subtítulo Mestre</a:t>
            </a:r>
            <a:endParaRPr lang="en-US" noProof="1"/>
          </a:p>
        </p:txBody>
      </p:sp>
      <p:sp>
        <p:nvSpPr>
          <p:cNvPr id="28" name="Título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pt-BR" noProof="1" smtClean="0"/>
              <a:t>Clique para editar o título mestre</a:t>
            </a:r>
            <a:endParaRPr lang="en-US" noProof="1"/>
          </a:p>
        </p:txBody>
      </p:sp>
      <p:sp>
        <p:nvSpPr>
          <p:cNvPr id="7" name="Espaço Reservado para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3C7B4-1E2E-44CA-8E35-540E9435CFE1}" type="datetime1">
              <a:rPr lang="pt-BR" altLang="zh-CN"/>
              <a:pPr>
                <a:defRPr/>
              </a:pPr>
              <a:t>26/05/2026</a:t>
            </a:fld>
            <a:endParaRPr lang="pt-BR" altLang="zh-CN"/>
          </a:p>
        </p:txBody>
      </p:sp>
      <p:sp>
        <p:nvSpPr>
          <p:cNvPr id="8" name="Espaço Reservado para Número de Slide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C83ABA-D4DD-4789-AAA4-82345903646C}" type="slidenum">
              <a:rPr lang="pt-BR" altLang="pt-BR"/>
              <a:pPr/>
              <a:t>‹nº›</a:t>
            </a:fld>
            <a:endParaRPr lang="pt-BR" altLang="zh-CN">
              <a:ea typeface="SimSun" pitchFamily="2" charset="-122"/>
            </a:endParaRPr>
          </a:p>
        </p:txBody>
      </p:sp>
      <p:sp>
        <p:nvSpPr>
          <p:cNvPr id="10" name="Espaço Reservado para Rodapé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1" smtClean="0"/>
              <a:t>Clique para editar o título mestre</a:t>
            </a:r>
            <a:endParaRPr lang="en-US" noProof="1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noProof="1" smtClean="0"/>
              <a:t>Editar estilos de texto Mestre</a:t>
            </a:r>
          </a:p>
          <a:p>
            <a:pPr lvl="1"/>
            <a:r>
              <a:rPr lang="pt-BR" noProof="1" smtClean="0"/>
              <a:t>Segundo nível</a:t>
            </a:r>
          </a:p>
          <a:p>
            <a:pPr lvl="2"/>
            <a:r>
              <a:rPr lang="pt-BR" noProof="1" smtClean="0"/>
              <a:t>Terceiro nível</a:t>
            </a:r>
          </a:p>
          <a:p>
            <a:pPr lvl="3"/>
            <a:r>
              <a:rPr lang="pt-BR" noProof="1" smtClean="0"/>
              <a:t>Quarto nível</a:t>
            </a:r>
          </a:p>
          <a:p>
            <a:pPr lvl="4"/>
            <a:r>
              <a:rPr lang="pt-BR" noProof="1" smtClean="0"/>
              <a:t>Quinto nível</a:t>
            </a:r>
            <a:endParaRPr lang="en-US" noProof="1"/>
          </a:p>
        </p:txBody>
      </p:sp>
      <p:sp>
        <p:nvSpPr>
          <p:cNvPr id="4" name="Espaço Reservado para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86400-8655-4191-ABE0-6FFD4E84C520}" type="datetime1">
              <a:rPr lang="pt-BR" altLang="zh-CN"/>
              <a:pPr>
                <a:defRPr/>
              </a:pPr>
              <a:t>26/05/2026</a:t>
            </a:fld>
            <a:endParaRPr lang="pt-BR" altLang="zh-CN"/>
          </a:p>
        </p:txBody>
      </p:sp>
      <p:sp>
        <p:nvSpPr>
          <p:cNvPr id="5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zh-CN"/>
          </a:p>
        </p:txBody>
      </p:sp>
      <p:sp>
        <p:nvSpPr>
          <p:cNvPr id="6" name="Espaço Reservado para Número de Slid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BAFA21-58E0-4AAD-83CB-D59267672660}" type="slidenum">
              <a:rPr lang="pt-BR" altLang="pt-BR"/>
              <a:pPr/>
              <a:t>‹nº›</a:t>
            </a:fld>
            <a:endParaRPr lang="pt-BR" altLang="zh-CN">
              <a:ea typeface="SimSun" pitchFamily="2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noProof="1" smtClean="0"/>
              <a:t>Clique para editar o título mestre</a:t>
            </a:r>
            <a:endParaRPr lang="en-US" noProof="1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noProof="1" smtClean="0"/>
              <a:t>Editar estilos de texto Mestre</a:t>
            </a:r>
          </a:p>
          <a:p>
            <a:pPr lvl="1"/>
            <a:r>
              <a:rPr lang="pt-BR" noProof="1" smtClean="0"/>
              <a:t>Segundo nível</a:t>
            </a:r>
          </a:p>
          <a:p>
            <a:pPr lvl="2"/>
            <a:r>
              <a:rPr lang="pt-BR" noProof="1" smtClean="0"/>
              <a:t>Terceiro nível</a:t>
            </a:r>
          </a:p>
          <a:p>
            <a:pPr lvl="3"/>
            <a:r>
              <a:rPr lang="pt-BR" noProof="1" smtClean="0"/>
              <a:t>Quarto nível</a:t>
            </a:r>
          </a:p>
          <a:p>
            <a:pPr lvl="4"/>
            <a:r>
              <a:rPr lang="pt-BR" noProof="1" smtClean="0"/>
              <a:t>Quinto nível</a:t>
            </a:r>
            <a:endParaRPr lang="en-US" noProof="1"/>
          </a:p>
        </p:txBody>
      </p:sp>
      <p:sp>
        <p:nvSpPr>
          <p:cNvPr id="4" name="Espaço Reservado para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DC4FF-F74F-4F29-8BDA-573F1EA05C15}" type="datetime1">
              <a:rPr lang="pt-BR" altLang="zh-CN"/>
              <a:pPr>
                <a:defRPr/>
              </a:pPr>
              <a:t>26/05/2026</a:t>
            </a:fld>
            <a:endParaRPr lang="pt-BR" altLang="zh-CN"/>
          </a:p>
        </p:txBody>
      </p:sp>
      <p:sp>
        <p:nvSpPr>
          <p:cNvPr id="5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zh-CN"/>
          </a:p>
        </p:txBody>
      </p:sp>
      <p:sp>
        <p:nvSpPr>
          <p:cNvPr id="6" name="Espaço Reservado para Número de Slid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43C76B-3084-45FF-992F-E24748357142}" type="slidenum">
              <a:rPr lang="pt-BR" altLang="pt-BR"/>
              <a:pPr/>
              <a:t>‹nº›</a:t>
            </a:fld>
            <a:endParaRPr lang="pt-BR" altLang="zh-CN">
              <a:ea typeface="SimSun" pitchFamily="2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pt-BR" noProof="1" smtClean="0"/>
              <a:t>Editar estilos de texto Mestre</a:t>
            </a:r>
          </a:p>
          <a:p>
            <a:pPr lvl="1"/>
            <a:r>
              <a:rPr lang="pt-BR" noProof="1" smtClean="0"/>
              <a:t>Segundo nível</a:t>
            </a:r>
          </a:p>
          <a:p>
            <a:pPr lvl="2"/>
            <a:r>
              <a:rPr lang="pt-BR" noProof="1" smtClean="0"/>
              <a:t>Terceiro nível</a:t>
            </a:r>
          </a:p>
          <a:p>
            <a:pPr lvl="3"/>
            <a:r>
              <a:rPr lang="pt-BR" noProof="1" smtClean="0"/>
              <a:t>Quarto nível</a:t>
            </a:r>
          </a:p>
          <a:p>
            <a:pPr lvl="4"/>
            <a:r>
              <a:rPr lang="pt-BR" noProof="1" smtClean="0"/>
              <a:t>Quinto nível</a:t>
            </a:r>
            <a:endParaRPr lang="en-US" noProof="1"/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t-BR" noProof="1" smtClean="0"/>
              <a:t>Clique para editar o título mestre</a:t>
            </a:r>
            <a:endParaRPr lang="en-US" noProof="1"/>
          </a:p>
        </p:txBody>
      </p:sp>
      <p:sp>
        <p:nvSpPr>
          <p:cNvPr id="4" name="Espaço Reservado para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E8E7F-864A-4AA3-A0C9-3D0455ADABFE}" type="datetime1">
              <a:rPr lang="pt-BR" altLang="zh-CN"/>
              <a:pPr>
                <a:defRPr/>
              </a:pPr>
              <a:t>26/05/2026</a:t>
            </a:fld>
            <a:endParaRPr lang="pt-BR" altLang="zh-CN"/>
          </a:p>
        </p:txBody>
      </p:sp>
      <p:sp>
        <p:nvSpPr>
          <p:cNvPr id="5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zh-CN"/>
          </a:p>
        </p:txBody>
      </p:sp>
      <p:sp>
        <p:nvSpPr>
          <p:cNvPr id="6" name="Espaço Reservado para Número de Slid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E1BCC-649C-4547-B870-E8F86B61DE6A}" type="slidenum">
              <a:rPr lang="pt-BR" altLang="pt-BR"/>
              <a:pPr/>
              <a:t>‹nº›</a:t>
            </a:fld>
            <a:endParaRPr lang="pt-BR" altLang="zh-CN">
              <a:ea typeface="SimSun" pitchFamily="2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pt-BR" noProof="1" smtClean="0"/>
              <a:t>Clique para editar o título mestre</a:t>
            </a:r>
            <a:endParaRPr lang="en-US" noProof="1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 noProof="1" smtClean="0"/>
              <a:t>Editar estilos de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B2080-DB63-4F95-9DA0-96A8CAFFDD9D}" type="datetime1">
              <a:rPr lang="pt-BR" altLang="zh-CN"/>
              <a:pPr>
                <a:defRPr/>
              </a:pPr>
              <a:t>26/05/2026</a:t>
            </a:fld>
            <a:endParaRPr lang="pt-BR" altLang="zh-CN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zh-CN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ACDB69-1349-4476-B482-319CF673CAD1}" type="slidenum">
              <a:rPr lang="pt-BR" altLang="pt-BR"/>
              <a:pPr/>
              <a:t>‹nº›</a:t>
            </a:fld>
            <a:endParaRPr lang="pt-BR" altLang="zh-CN">
              <a:ea typeface="SimSun" pitchFamily="2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1" smtClean="0"/>
              <a:t>Clique para editar o título mestre</a:t>
            </a:r>
            <a:endParaRPr lang="en-US" noProof="1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pt-BR" noProof="1" smtClean="0"/>
              <a:t>Editar estilos de texto Mestre</a:t>
            </a:r>
          </a:p>
          <a:p>
            <a:pPr lvl="1"/>
            <a:r>
              <a:rPr lang="pt-BR" noProof="1" smtClean="0"/>
              <a:t>Segundo nível</a:t>
            </a:r>
          </a:p>
          <a:p>
            <a:pPr lvl="2"/>
            <a:r>
              <a:rPr lang="pt-BR" noProof="1" smtClean="0"/>
              <a:t>Terceiro nível</a:t>
            </a:r>
          </a:p>
          <a:p>
            <a:pPr lvl="3"/>
            <a:r>
              <a:rPr lang="pt-BR" noProof="1" smtClean="0"/>
              <a:t>Quarto nível</a:t>
            </a:r>
          </a:p>
          <a:p>
            <a:pPr lvl="4"/>
            <a:r>
              <a:rPr lang="pt-BR" noProof="1" smtClean="0"/>
              <a:t>Quinto nível</a:t>
            </a:r>
            <a:endParaRPr lang="en-US" noProof="1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pt-BR" noProof="1" smtClean="0"/>
              <a:t>Editar estilos de texto Mestre</a:t>
            </a:r>
          </a:p>
          <a:p>
            <a:pPr lvl="1"/>
            <a:r>
              <a:rPr lang="pt-BR" noProof="1" smtClean="0"/>
              <a:t>Segundo nível</a:t>
            </a:r>
          </a:p>
          <a:p>
            <a:pPr lvl="2"/>
            <a:r>
              <a:rPr lang="pt-BR" noProof="1" smtClean="0"/>
              <a:t>Terceiro nível</a:t>
            </a:r>
          </a:p>
          <a:p>
            <a:pPr lvl="3"/>
            <a:r>
              <a:rPr lang="pt-BR" noProof="1" smtClean="0"/>
              <a:t>Quarto nível</a:t>
            </a:r>
          </a:p>
          <a:p>
            <a:pPr lvl="4"/>
            <a:r>
              <a:rPr lang="pt-BR" noProof="1" smtClean="0"/>
              <a:t>Quinto nível</a:t>
            </a:r>
            <a:endParaRPr lang="en-US" noProof="1"/>
          </a:p>
        </p:txBody>
      </p:sp>
      <p:sp>
        <p:nvSpPr>
          <p:cNvPr id="5" name="Espaço Reservado para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32CB8-109E-4B9D-8C28-42EDA626B2ED}" type="datetime1">
              <a:rPr lang="pt-BR" altLang="zh-CN"/>
              <a:pPr>
                <a:defRPr/>
              </a:pPr>
              <a:t>26/05/2026</a:t>
            </a:fld>
            <a:endParaRPr lang="pt-BR" altLang="zh-CN"/>
          </a:p>
        </p:txBody>
      </p:sp>
      <p:sp>
        <p:nvSpPr>
          <p:cNvPr id="6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zh-CN"/>
          </a:p>
        </p:txBody>
      </p:sp>
      <p:sp>
        <p:nvSpPr>
          <p:cNvPr id="7" name="Espaço Reservado para Número de Slid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EEDF7E-0C0E-4A2D-AB39-997C58007DB3}" type="slidenum">
              <a:rPr lang="pt-BR" altLang="pt-BR"/>
              <a:pPr/>
              <a:t>‹nº›</a:t>
            </a:fld>
            <a:endParaRPr lang="pt-BR" altLang="zh-CN">
              <a:ea typeface="SimSun" pitchFamily="2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to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 noProof="1" smtClean="0"/>
              <a:t>Editar estilos de texto Mestre</a:t>
            </a:r>
          </a:p>
        </p:txBody>
      </p:sp>
      <p:sp>
        <p:nvSpPr>
          <p:cNvPr id="32" name="Espaço Reservado para Conteúdo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pt-BR" noProof="1" smtClean="0"/>
              <a:t>Editar estilos de texto Mestre</a:t>
            </a:r>
          </a:p>
          <a:p>
            <a:pPr lvl="1"/>
            <a:r>
              <a:rPr lang="pt-BR" noProof="1" smtClean="0"/>
              <a:t>Segundo nível</a:t>
            </a:r>
          </a:p>
          <a:p>
            <a:pPr lvl="2"/>
            <a:r>
              <a:rPr lang="pt-BR" noProof="1" smtClean="0"/>
              <a:t>Terceiro nível</a:t>
            </a:r>
          </a:p>
          <a:p>
            <a:pPr lvl="3"/>
            <a:r>
              <a:rPr lang="pt-BR" noProof="1" smtClean="0"/>
              <a:t>Quarto nível</a:t>
            </a:r>
          </a:p>
          <a:p>
            <a:pPr lvl="4"/>
            <a:r>
              <a:rPr lang="pt-BR" noProof="1" smtClean="0"/>
              <a:t>Quinto nível</a:t>
            </a:r>
            <a:endParaRPr lang="en-US" noProof="1"/>
          </a:p>
        </p:txBody>
      </p:sp>
      <p:sp>
        <p:nvSpPr>
          <p:cNvPr id="34" name="Espaço Reservado para Conteúdo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pt-BR" noProof="1" smtClean="0"/>
              <a:t>Editar estilos de texto Mestre</a:t>
            </a:r>
          </a:p>
          <a:p>
            <a:pPr lvl="1"/>
            <a:r>
              <a:rPr lang="pt-BR" noProof="1" smtClean="0"/>
              <a:t>Segundo nível</a:t>
            </a:r>
          </a:p>
          <a:p>
            <a:pPr lvl="2"/>
            <a:r>
              <a:rPr lang="pt-BR" noProof="1" smtClean="0"/>
              <a:t>Terceiro nível</a:t>
            </a:r>
          </a:p>
          <a:p>
            <a:pPr lvl="3"/>
            <a:r>
              <a:rPr lang="pt-BR" noProof="1" smtClean="0"/>
              <a:t>Quarto nível</a:t>
            </a:r>
          </a:p>
          <a:p>
            <a:pPr lvl="4"/>
            <a:r>
              <a:rPr lang="pt-BR" noProof="1" smtClean="0"/>
              <a:t>Quinto nível</a:t>
            </a:r>
            <a:endParaRPr lang="en-US" noProof="1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noProof="1" smtClean="0"/>
              <a:t>Clique para editar o título mestre</a:t>
            </a:r>
            <a:endParaRPr lang="en-US" noProof="1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 noProof="1" smtClean="0"/>
              <a:t>Editar estilos de texto Mestre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5A08BE1-5D80-4965-91D5-4E69F3E03B8A}" type="slidenum">
              <a:rPr lang="pt-BR" altLang="pt-BR"/>
              <a:pPr/>
              <a:t>‹nº›</a:t>
            </a:fld>
            <a:endParaRPr lang="pt-BR" altLang="zh-CN">
              <a:ea typeface="SimSun" pitchFamily="2" charset="-122"/>
            </a:endParaRPr>
          </a:p>
        </p:txBody>
      </p:sp>
      <p:sp>
        <p:nvSpPr>
          <p:cNvPr id="10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zh-CN"/>
          </a:p>
        </p:txBody>
      </p:sp>
      <p:sp>
        <p:nvSpPr>
          <p:cNvPr id="11" name="Espaço Reservado para Data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233BA-6C2F-48A9-A115-A8577C794928}" type="datetime1">
              <a:rPr lang="pt-BR" altLang="zh-CN"/>
              <a:pPr>
                <a:defRPr/>
              </a:pPr>
              <a:t>26/05/2026</a:t>
            </a:fld>
            <a:endParaRPr lang="pt-BR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1" smtClean="0"/>
              <a:t>Clique para editar o título mestre</a:t>
            </a:r>
            <a:endParaRPr lang="en-US" noProof="1"/>
          </a:p>
        </p:txBody>
      </p:sp>
      <p:sp>
        <p:nvSpPr>
          <p:cNvPr id="3" name="Espaço Reservado para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419C9-C4A0-4409-88BF-300132690662}" type="datetime1">
              <a:rPr lang="pt-BR" altLang="zh-CN"/>
              <a:pPr>
                <a:defRPr/>
              </a:pPr>
              <a:t>26/05/2026</a:t>
            </a:fld>
            <a:endParaRPr lang="pt-BR" altLang="zh-CN"/>
          </a:p>
        </p:txBody>
      </p:sp>
      <p:sp>
        <p:nvSpPr>
          <p:cNvPr id="4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zh-CN"/>
          </a:p>
        </p:txBody>
      </p:sp>
      <p:sp>
        <p:nvSpPr>
          <p:cNvPr id="5" name="Espaço Reservado para Número de Slid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25EBEF-3BEB-4750-A81E-6AF2B549403C}" type="slidenum">
              <a:rPr lang="pt-BR" altLang="pt-BR"/>
              <a:pPr/>
              <a:t>‹nº›</a:t>
            </a:fld>
            <a:endParaRPr lang="pt-BR" altLang="zh-CN">
              <a:ea typeface="SimSun" pitchFamily="2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4378D-945B-4452-BA13-060D5CA4756C}" type="datetime1">
              <a:rPr lang="pt-BR" altLang="zh-CN"/>
              <a:pPr>
                <a:defRPr/>
              </a:pPr>
              <a:t>26/05/2026</a:t>
            </a:fld>
            <a:endParaRPr lang="pt-BR" altLang="zh-CN"/>
          </a:p>
        </p:txBody>
      </p:sp>
      <p:sp>
        <p:nvSpPr>
          <p:cNvPr id="3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zh-CN"/>
          </a:p>
        </p:txBody>
      </p:sp>
      <p:sp>
        <p:nvSpPr>
          <p:cNvPr id="4" name="Espaço Reservado para Número de Slid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65E5CF-A3AF-4509-84AB-32A8E7B91C75}" type="slidenum">
              <a:rPr lang="pt-BR" altLang="pt-BR"/>
              <a:pPr/>
              <a:t>‹nº›</a:t>
            </a:fld>
            <a:endParaRPr lang="pt-BR" altLang="zh-CN">
              <a:ea typeface="SimSun" pitchFamily="2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ço Reservado para Conteúdo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pt-BR" noProof="1" smtClean="0"/>
              <a:t>Editar estilos de texto Mestre</a:t>
            </a:r>
          </a:p>
          <a:p>
            <a:pPr lvl="1"/>
            <a:r>
              <a:rPr lang="pt-BR" noProof="1" smtClean="0"/>
              <a:t>Segundo nível</a:t>
            </a:r>
          </a:p>
          <a:p>
            <a:pPr lvl="2"/>
            <a:r>
              <a:rPr lang="pt-BR" noProof="1" smtClean="0"/>
              <a:t>Terceiro nível</a:t>
            </a:r>
          </a:p>
          <a:p>
            <a:pPr lvl="3"/>
            <a:r>
              <a:rPr lang="pt-BR" noProof="1" smtClean="0"/>
              <a:t>Quarto nível</a:t>
            </a:r>
          </a:p>
          <a:p>
            <a:pPr lvl="4"/>
            <a:r>
              <a:rPr lang="pt-BR" noProof="1" smtClean="0"/>
              <a:t>Quinto nível</a:t>
            </a:r>
            <a:endParaRPr lang="en-US" noProof="1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t-BR" noProof="1" smtClean="0"/>
              <a:t>Editar estilos de texto Mestre</a:t>
            </a:r>
          </a:p>
        </p:txBody>
      </p:sp>
      <p:sp>
        <p:nvSpPr>
          <p:cNvPr id="31" name="Título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pt-BR" noProof="1" smtClean="0"/>
              <a:t>Clique para editar o título mestre</a:t>
            </a:r>
            <a:endParaRPr lang="en-US" noProof="1"/>
          </a:p>
        </p:txBody>
      </p:sp>
      <p:sp>
        <p:nvSpPr>
          <p:cNvPr id="5" name="Espaço Reservado para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31155-4040-4B6E-ACB1-257F8F516D3F}" type="datetime1">
              <a:rPr lang="pt-BR" altLang="zh-CN"/>
              <a:pPr>
                <a:defRPr/>
              </a:pPr>
              <a:t>26/05/2026</a:t>
            </a:fld>
            <a:endParaRPr lang="pt-BR" altLang="zh-CN"/>
          </a:p>
        </p:txBody>
      </p:sp>
      <p:sp>
        <p:nvSpPr>
          <p:cNvPr id="6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zh-CN"/>
          </a:p>
        </p:txBody>
      </p:sp>
      <p:sp>
        <p:nvSpPr>
          <p:cNvPr id="7" name="Espaço Reservado para Número de Slid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857BD4-F835-409C-9834-2D0CD5CA3286}" type="slidenum">
              <a:rPr lang="pt-BR" altLang="pt-BR"/>
              <a:pPr/>
              <a:t>‹nº›</a:t>
            </a:fld>
            <a:endParaRPr lang="pt-BR" altLang="zh-CN">
              <a:ea typeface="SimSun" pitchFamily="2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pt-BR" noProof="1" smtClean="0"/>
              <a:t>Clique para editar o título mestre</a:t>
            </a:r>
            <a:endParaRPr lang="en-US" noProof="1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noProof="1" smtClean="0"/>
              <a:t>Clique no ícone para adicionar uma imagem</a:t>
            </a:r>
            <a:endParaRPr lang="en-US" noProof="1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t-BR" noProof="1" smtClean="0"/>
              <a:t>Editar estilos de texto Mestre</a:t>
            </a:r>
          </a:p>
        </p:txBody>
      </p:sp>
      <p:sp>
        <p:nvSpPr>
          <p:cNvPr id="5" name="Espaço Reservado para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3F010-7FD7-4D72-91BE-C27558AAEF70}" type="datetime1">
              <a:rPr lang="pt-BR" altLang="zh-CN"/>
              <a:pPr>
                <a:defRPr/>
              </a:pPr>
              <a:t>26/05/2026</a:t>
            </a:fld>
            <a:endParaRPr lang="pt-BR" altLang="zh-CN"/>
          </a:p>
        </p:txBody>
      </p:sp>
      <p:sp>
        <p:nvSpPr>
          <p:cNvPr id="6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zh-CN"/>
          </a:p>
        </p:txBody>
      </p:sp>
      <p:sp>
        <p:nvSpPr>
          <p:cNvPr id="7" name="Espaço Reservado para Número de Slid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0744FC-3D79-4DBE-9EB8-DA6D59350A18}" type="slidenum">
              <a:rPr lang="pt-BR" altLang="pt-BR"/>
              <a:pPr/>
              <a:t>‹nº›</a:t>
            </a:fld>
            <a:endParaRPr lang="pt-BR" altLang="zh-CN">
              <a:ea typeface="SimSun" pitchFamily="2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exto 8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 smtClean="0"/>
              <a:t>Clique para editar os estilos do texto mestre</a:t>
            </a:r>
          </a:p>
          <a:p>
            <a:pPr lvl="1"/>
            <a:r>
              <a:rPr lang="pt-BR" altLang="en-US" smtClean="0"/>
              <a:t>Segundo nível</a:t>
            </a:r>
          </a:p>
          <a:p>
            <a:pPr lvl="2"/>
            <a:r>
              <a:rPr lang="pt-BR" altLang="en-US" smtClean="0"/>
              <a:t>Terceiro nível</a:t>
            </a:r>
          </a:p>
          <a:p>
            <a:pPr lvl="3"/>
            <a:r>
              <a:rPr lang="pt-BR" altLang="en-US" smtClean="0"/>
              <a:t>Quarto nível</a:t>
            </a:r>
          </a:p>
          <a:p>
            <a:pPr lvl="4"/>
            <a:r>
              <a:rPr lang="pt-BR" altLang="en-US" smtClean="0"/>
              <a:t>Quinto nível</a:t>
            </a:r>
            <a:endParaRPr lang="en-US" altLang="en-US" smtClean="0"/>
          </a:p>
        </p:txBody>
      </p:sp>
      <p:sp>
        <p:nvSpPr>
          <p:cNvPr id="24" name="Espaço Reservado para Data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F57C5D90-C2E4-4518-A968-BEA33BBEDDDB}" type="datetime1">
              <a:rPr lang="pt-BR" altLang="zh-CN"/>
              <a:pPr>
                <a:defRPr/>
              </a:pPr>
              <a:t>26/05/2026</a:t>
            </a:fld>
            <a:endParaRPr lang="pt-BR" altLang="zh-CN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pt-BR" altLang="zh-CN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 eaLnBrk="1" hangingPunct="1">
              <a:buFont typeface="Arial" pitchFamily="34" charset="0"/>
              <a:buNone/>
              <a:defRPr sz="1600">
                <a:solidFill>
                  <a:schemeClr val="tx2"/>
                </a:solidFill>
              </a:defRPr>
            </a:lvl1pPr>
          </a:lstStyle>
          <a:p>
            <a:fld id="{7A3278C1-F677-4959-B9B1-FF1061524BE3}" type="slidenum">
              <a:rPr lang="pt-BR" altLang="pt-BR"/>
              <a:pPr/>
              <a:t>‹nº›</a:t>
            </a:fld>
            <a:endParaRPr lang="pt-BR" altLang="zh-CN">
              <a:ea typeface="SimSun" pitchFamily="2" charset="-122"/>
            </a:endParaRPr>
          </a:p>
        </p:txBody>
      </p:sp>
      <p:sp>
        <p:nvSpPr>
          <p:cNvPr id="5" name="Espaço Reservado para Título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pt-BR" altLang="zh-CN" smtClean="0"/>
              <a:t>Clique para editar o estilo do título mestre</a:t>
            </a:r>
            <a:endParaRPr lang="en-US" altLang="pt-BR" smtClean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4" r:id="rId1"/>
    <p:sldLayoutId id="2147483696" r:id="rId2"/>
    <p:sldLayoutId id="2147483705" r:id="rId3"/>
    <p:sldLayoutId id="2147483697" r:id="rId4"/>
    <p:sldLayoutId id="2147483706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anose="02030602050306030303" pitchFamily="18" charset="0"/>
        </a:defRPr>
      </a:lvl9pPr>
    </p:titleStyle>
    <p:bodyStyle>
      <a:lvl1pPr marL="274638" indent="-274638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4638" algn="l" rtl="0" eaLnBrk="0" fontAlgn="base" hangingPunct="0">
        <a:spcBef>
          <a:spcPts val="300"/>
        </a:spcBef>
        <a:spcAft>
          <a:spcPct val="0"/>
        </a:spcAft>
        <a:buClr>
          <a:srgbClr val="9BB39B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6475" indent="-228600" algn="l" rtl="0" eaLnBrk="0" fontAlgn="base" hangingPunct="0">
        <a:spcBef>
          <a:spcPts val="300"/>
        </a:spcBef>
        <a:spcAft>
          <a:spcPct val="0"/>
        </a:spcAft>
        <a:buClr>
          <a:srgbClr val="809580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9BB39B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9BB39B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Subtítulo 2"/>
          <p:cNvSpPr>
            <a:spLocks noGrp="1" noChangeArrowheads="1"/>
          </p:cNvSpPr>
          <p:nvPr>
            <p:ph type="subTitle" idx="1"/>
          </p:nvPr>
        </p:nvSpPr>
        <p:spPr>
          <a:xfrm>
            <a:off x="520700" y="427038"/>
            <a:ext cx="8305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pt-BR" altLang="en-US" sz="2800" b="1" dirty="0" smtClean="0">
                <a:solidFill>
                  <a:schemeClr val="bg1"/>
                </a:solidFill>
              </a:rPr>
              <a:t>SECRETARIA MUNICIPAL DE SAÚDE </a:t>
            </a:r>
          </a:p>
          <a:p>
            <a:pPr eaLnBrk="1" hangingPunct="1">
              <a:defRPr/>
            </a:pPr>
            <a:r>
              <a:rPr lang="pt-BR" altLang="en-US" sz="2800" b="1" dirty="0" smtClean="0">
                <a:solidFill>
                  <a:schemeClr val="bg1"/>
                </a:solidFill>
              </a:rPr>
              <a:t>DE SANTA BÁRBARA D’OESTE</a:t>
            </a: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20065" y="2050317"/>
            <a:ext cx="8305800" cy="1981200"/>
          </a:xfrm>
        </p:spPr>
        <p:txBody>
          <a:bodyPr/>
          <a:lstStyle/>
          <a:p>
            <a:pPr eaLnBrk="1" fontAlgn="auto" hangingPunct="1">
              <a:defRPr/>
            </a:pPr>
            <a:r>
              <a:rPr lang="pt-BR" sz="4600" noProof="1" smtClean="0">
                <a:solidFill>
                  <a:schemeClr val="bg1"/>
                </a:solidFill>
                <a:latin typeface="Calibri" panose="020F0502020204030204" pitchFamily="34" charset="0"/>
              </a:rPr>
              <a:t>PRESTAÇÃO DE CONTAS </a:t>
            </a:r>
            <a:r>
              <a:rPr lang="pt-BR" sz="4600" dirty="0" smtClean="0">
                <a:solidFill>
                  <a:schemeClr val="bg1"/>
                </a:solidFill>
                <a:latin typeface="Calibri" panose="020F0502020204030204" pitchFamily="34" charset="0"/>
              </a:rPr>
              <a:t/>
            </a:r>
            <a:br>
              <a:rPr lang="pt-BR" sz="4600" dirty="0" smtClean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pt-BR" sz="4600" noProof="1" smtClean="0">
                <a:solidFill>
                  <a:schemeClr val="bg1"/>
                </a:solidFill>
                <a:latin typeface="Calibri" panose="020F0502020204030204" pitchFamily="34" charset="0"/>
              </a:rPr>
              <a:t>1º QUADRIMESTRE DE 2026</a:t>
            </a:r>
            <a:r>
              <a:rPr lang="pt-BR" sz="4600" dirty="0" smtClean="0">
                <a:solidFill>
                  <a:schemeClr val="bg1"/>
                </a:solidFill>
                <a:latin typeface="Calibri" panose="020F0502020204030204" pitchFamily="34" charset="0"/>
              </a:rPr>
              <a:t/>
            </a:r>
            <a:br>
              <a:rPr lang="pt-BR" sz="4600" dirty="0" smtClean="0">
                <a:solidFill>
                  <a:schemeClr val="bg1"/>
                </a:solidFill>
                <a:latin typeface="Calibri" panose="020F0502020204030204" pitchFamily="34" charset="0"/>
              </a:rPr>
            </a:br>
            <a:endParaRPr lang="pt-BR" sz="4600" noProof="1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124" name="CaixaDeTexto 4"/>
          <p:cNvSpPr txBox="1">
            <a:spLocks noChangeArrowheads="1"/>
          </p:cNvSpPr>
          <p:nvPr/>
        </p:nvSpPr>
        <p:spPr bwMode="auto">
          <a:xfrm>
            <a:off x="2051825" y="5085115"/>
            <a:ext cx="504031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pt-BR" altLang="en-US" sz="2000" b="1" dirty="0" smtClean="0">
                <a:solidFill>
                  <a:schemeClr val="bg1"/>
                </a:solidFill>
              </a:rPr>
              <a:t>RODRIGO ITO E SILVA</a:t>
            </a:r>
            <a:endParaRPr lang="pt-BR" altLang="en-US" sz="2000" b="1" dirty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pt-BR" altLang="en-US" sz="2000" b="1" dirty="0" smtClean="0">
                <a:solidFill>
                  <a:schemeClr val="bg1"/>
                </a:solidFill>
              </a:rPr>
              <a:t> Secretário Adjunto Saúde</a:t>
            </a:r>
            <a:endParaRPr lang="pt-BR" alt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CaixaDeTexto 4"/>
          <p:cNvSpPr txBox="1">
            <a:spLocks noChangeArrowheads="1"/>
          </p:cNvSpPr>
          <p:nvPr/>
        </p:nvSpPr>
        <p:spPr bwMode="auto">
          <a:xfrm>
            <a:off x="2051825" y="3933035"/>
            <a:ext cx="5040313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pt-BR" altLang="en-US" sz="2000" b="1" dirty="0" smtClean="0">
                <a:solidFill>
                  <a:schemeClr val="bg1"/>
                </a:solidFill>
              </a:rPr>
              <a:t>MARCUS PENSUTI</a:t>
            </a:r>
            <a:endParaRPr lang="pt-BR" altLang="en-US" sz="2000" b="1" dirty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pt-BR" altLang="en-US" sz="2000" b="1" dirty="0" smtClean="0">
                <a:solidFill>
                  <a:schemeClr val="bg1"/>
                </a:solidFill>
              </a:rPr>
              <a:t>Secretário </a:t>
            </a:r>
            <a:r>
              <a:rPr lang="pt-BR" altLang="en-US" sz="2000" b="1" dirty="0">
                <a:solidFill>
                  <a:schemeClr val="bg1"/>
                </a:solidFill>
              </a:rPr>
              <a:t>Municipal de Saúde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 txBox="1"/>
          <p:nvPr/>
        </p:nvSpPr>
        <p:spPr>
          <a:xfrm>
            <a:off x="35496" y="332785"/>
            <a:ext cx="9108504" cy="1002754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3200" b="1" spc="-100" noProof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Arial" pitchFamily="34" charset="0"/>
                <a:ea typeface="+mj-ea"/>
                <a:cs typeface="Arial" pitchFamily="34" charset="0"/>
                <a:sym typeface="+mn-ea"/>
              </a:rPr>
              <a:t>COMPARATIVO ENTRE EXERCÍCIOS ANTERIORES</a:t>
            </a:r>
            <a:r>
              <a:rPr lang="pt-BR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/>
            </a:r>
            <a:br>
              <a:rPr lang="pt-BR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</a:br>
            <a:endParaRPr lang="pt-BR" sz="3200" spc="-100" noProof="1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1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  <a:sym typeface="+mn-ea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07950" y="1412860"/>
          <a:ext cx="8928100" cy="4464310"/>
        </p:xfrm>
        <a:graphic>
          <a:graphicData uri="http://schemas.openxmlformats.org/drawingml/2006/table">
            <a:tbl>
              <a:tblPr/>
              <a:tblGrid>
                <a:gridCol w="15107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813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0359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0359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92876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25557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EXERCÍCIOS</a:t>
                      </a:r>
                    </a:p>
                  </a:txBody>
                  <a:tcPr marL="53836" marR="53836" marT="26911" marB="26911" anchor="ctr">
                    <a:lnL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VALOR </a:t>
                      </a:r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APLICADO  EM R$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Arial" panose="020B0604020202020204"/>
                      </a:endParaRPr>
                    </a:p>
                  </a:txBody>
                  <a:tcPr marL="53836" marR="53836" marT="26911" marB="26911" anchor="ctr">
                    <a:lnL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PERCENTUAL APLICADO</a:t>
                      </a:r>
                    </a:p>
                  </a:txBody>
                  <a:tcPr marL="53836" marR="53836" marT="26911" marB="26911" anchor="ctr">
                    <a:lnL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PERCENTUAL MÍNIMO</a:t>
                      </a:r>
                    </a:p>
                  </a:txBody>
                  <a:tcPr marL="53836" marR="53836" marT="26911" marB="26911" anchor="ctr">
                    <a:lnL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Arial" panose="020B0604020202020204"/>
                        </a:rPr>
                        <a:t>APLICAÇÃO A MAIOR OU A MENOR</a:t>
                      </a:r>
                    </a:p>
                  </a:txBody>
                  <a:tcPr marL="53836" marR="53836" marT="26911" marB="26911" anchor="ctr">
                    <a:lnL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56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132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Mangal" panose="02040503050203030202"/>
                        </a:rPr>
                        <a:t>2 0 </a:t>
                      </a:r>
                      <a:r>
                        <a:rPr lang="pt-BR" sz="16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Mangal" panose="02040503050203030202"/>
                        </a:rPr>
                        <a:t>23</a:t>
                      </a:r>
                      <a:endParaRPr lang="pt-BR" sz="1600" dirty="0">
                        <a:solidFill>
                          <a:schemeClr val="bg1"/>
                        </a:solidFill>
                        <a:effectLst/>
                        <a:latin typeface="Liberation Serif" panose="02020603050405020304"/>
                        <a:ea typeface="SimSun" panose="02010600030101010101" pitchFamily="2" charset="-122"/>
                        <a:cs typeface="Mangal" panose="02040503050203030202"/>
                      </a:endParaRPr>
                    </a:p>
                  </a:txBody>
                  <a:tcPr marL="44450" marR="44450" marT="0" marB="0" anchor="ctr">
                    <a:lnL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600" kern="150" dirty="0">
                          <a:solidFill>
                            <a:schemeClr val="bg1"/>
                          </a:solidFill>
                          <a:latin typeface="Arial"/>
                          <a:ea typeface="SimSun"/>
                          <a:cs typeface="Mangal"/>
                        </a:rPr>
                        <a:t> R$ 193.573.514,62</a:t>
                      </a:r>
                    </a:p>
                  </a:txBody>
                  <a:tcPr marL="44450" marR="44450" marT="0" marB="0" anchor="ctr">
                    <a:lnL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600" kern="150" dirty="0">
                          <a:solidFill>
                            <a:schemeClr val="bg1"/>
                          </a:solidFill>
                          <a:latin typeface="Arial"/>
                          <a:ea typeface="SimSun"/>
                          <a:cs typeface="Mangal"/>
                        </a:rPr>
                        <a:t>35,96%</a:t>
                      </a:r>
                    </a:p>
                  </a:txBody>
                  <a:tcPr marL="44450" marR="44450" marT="0" marB="0" anchor="ctr">
                    <a:lnL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600" kern="150" dirty="0" smtClean="0">
                          <a:solidFill>
                            <a:schemeClr val="bg1"/>
                          </a:solidFill>
                          <a:latin typeface="Arial"/>
                          <a:ea typeface="SimSun"/>
                          <a:cs typeface="Mangal"/>
                        </a:rPr>
                        <a:t>15,00%</a:t>
                      </a:r>
                      <a:endParaRPr kumimoji="0" lang="pt-BR" sz="1600" kern="150" dirty="0">
                        <a:solidFill>
                          <a:schemeClr val="bg1"/>
                        </a:solidFill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44450" marR="44450" marT="0" marB="0" anchor="ctr">
                    <a:lnL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600" kern="150" dirty="0" smtClean="0">
                          <a:solidFill>
                            <a:schemeClr val="bg1"/>
                          </a:solidFill>
                          <a:latin typeface="Arial"/>
                          <a:ea typeface="SimSun"/>
                          <a:cs typeface="Mangal"/>
                        </a:rPr>
                        <a:t>20,96%</a:t>
                      </a:r>
                    </a:p>
                  </a:txBody>
                  <a:tcPr marL="44450" marR="44450" marT="0" marB="0" anchor="ctr">
                    <a:lnL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56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792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Mangal" panose="02040503050203030202"/>
                        </a:rPr>
                        <a:t>2 0 </a:t>
                      </a:r>
                      <a:r>
                        <a:rPr lang="pt-BR" sz="16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Mangal" panose="02040503050203030202"/>
                        </a:rPr>
                        <a:t>24</a:t>
                      </a:r>
                      <a:endParaRPr lang="pt-BR" sz="1600" dirty="0">
                        <a:solidFill>
                          <a:schemeClr val="bg1"/>
                        </a:solidFill>
                        <a:effectLst/>
                        <a:latin typeface="Liberation Serif" panose="02020603050405020304"/>
                        <a:ea typeface="SimSun" panose="02010600030101010101" pitchFamily="2" charset="-122"/>
                        <a:cs typeface="Mangal" panose="02040503050203030202"/>
                      </a:endParaRPr>
                    </a:p>
                  </a:txBody>
                  <a:tcPr marL="44450" marR="44450" marT="0" marB="0" anchor="ctr">
                    <a:lnL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600" kern="150" dirty="0" smtClean="0">
                          <a:solidFill>
                            <a:schemeClr val="bg1"/>
                          </a:solidFill>
                          <a:latin typeface="Arial"/>
                          <a:ea typeface="SimSun"/>
                          <a:cs typeface="Mangal"/>
                        </a:rPr>
                        <a:t>R$ 212.638.743,25</a:t>
                      </a:r>
                      <a:endParaRPr kumimoji="0" lang="pt-BR" sz="1600" kern="150" dirty="0">
                        <a:solidFill>
                          <a:schemeClr val="bg1"/>
                        </a:solidFill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44450" marR="44450" marT="0" marB="0" anchor="ctr">
                    <a:lnL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600" kern="150" dirty="0" smtClean="0">
                          <a:solidFill>
                            <a:schemeClr val="bg1"/>
                          </a:solidFill>
                          <a:latin typeface="Arial"/>
                          <a:ea typeface="SimSun"/>
                          <a:cs typeface="Mangal"/>
                        </a:rPr>
                        <a:t>35,06%</a:t>
                      </a:r>
                    </a:p>
                  </a:txBody>
                  <a:tcPr marL="44450" marR="44450" marT="0" marB="0" anchor="ctr">
                    <a:lnL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600" kern="150" dirty="0" smtClean="0">
                          <a:solidFill>
                            <a:schemeClr val="bg1"/>
                          </a:solidFill>
                          <a:latin typeface="Arial"/>
                          <a:ea typeface="SimSun"/>
                          <a:cs typeface="Mangal"/>
                        </a:rPr>
                        <a:t>15,00%</a:t>
                      </a:r>
                    </a:p>
                  </a:txBody>
                  <a:tcPr marL="44450" marR="44450" marT="0" marB="0" anchor="ctr">
                    <a:lnL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600" kern="150" dirty="0" smtClean="0">
                          <a:solidFill>
                            <a:schemeClr val="bg1"/>
                          </a:solidFill>
                          <a:latin typeface="Arial"/>
                          <a:ea typeface="SimSun"/>
                          <a:cs typeface="Mangal"/>
                        </a:rPr>
                        <a:t>20,06%</a:t>
                      </a:r>
                    </a:p>
                  </a:txBody>
                  <a:tcPr marL="44450" marR="44450" marT="0" marB="0" anchor="ctr">
                    <a:lnL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56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8104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Mangal" panose="02040503050203030202"/>
                        </a:rPr>
                        <a:t>2 0 </a:t>
                      </a:r>
                      <a:r>
                        <a:rPr lang="pt-BR" sz="16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Mangal" panose="02040503050203030202"/>
                        </a:rPr>
                        <a:t>2 5</a:t>
                      </a:r>
                      <a:endParaRPr lang="pt-BR" sz="1600" dirty="0">
                        <a:solidFill>
                          <a:schemeClr val="bg1"/>
                        </a:solidFill>
                        <a:effectLst/>
                        <a:latin typeface="Liberation Serif" panose="02020603050405020304"/>
                        <a:ea typeface="SimSun" panose="02010600030101010101" pitchFamily="2" charset="-122"/>
                        <a:cs typeface="Mangal" panose="02040503050203030202"/>
                      </a:endParaRPr>
                    </a:p>
                  </a:txBody>
                  <a:tcPr marL="44450" marR="44450" marT="0" marB="0" anchor="ctr">
                    <a:lnL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600" kern="150" dirty="0" smtClean="0">
                          <a:solidFill>
                            <a:schemeClr val="bg1"/>
                          </a:solidFill>
                          <a:latin typeface="Arial"/>
                          <a:ea typeface="SimSun"/>
                          <a:cs typeface="Mangal"/>
                        </a:rPr>
                        <a:t> R$ 204.732.284,21</a:t>
                      </a:r>
                    </a:p>
                  </a:txBody>
                  <a:tcPr marL="44450" marR="44450" marT="0" marB="0" anchor="ctr">
                    <a:lnL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600" kern="150" dirty="0" smtClean="0">
                          <a:solidFill>
                            <a:schemeClr val="bg1"/>
                          </a:solidFill>
                          <a:latin typeface="Arial"/>
                          <a:ea typeface="SimSun"/>
                          <a:cs typeface="Mangal"/>
                        </a:rPr>
                        <a:t>31,36%</a:t>
                      </a:r>
                    </a:p>
                  </a:txBody>
                  <a:tcPr marL="44450" marR="44450" marT="0" marB="0" anchor="ctr">
                    <a:lnL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600" kern="150" dirty="0" smtClean="0">
                          <a:solidFill>
                            <a:schemeClr val="bg1"/>
                          </a:solidFill>
                          <a:latin typeface="Arial"/>
                          <a:ea typeface="SimSun"/>
                          <a:cs typeface="Mangal"/>
                        </a:rPr>
                        <a:t>15,00%</a:t>
                      </a:r>
                    </a:p>
                  </a:txBody>
                  <a:tcPr marL="44450" marR="44450" marT="0" marB="0" anchor="ctr">
                    <a:lnL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600" kern="150" dirty="0" smtClean="0">
                          <a:solidFill>
                            <a:schemeClr val="bg1"/>
                          </a:solidFill>
                          <a:latin typeface="Arial"/>
                          <a:ea typeface="SimSun"/>
                          <a:cs typeface="Mangal"/>
                        </a:rPr>
                        <a:t>16,36%</a:t>
                      </a:r>
                    </a:p>
                  </a:txBody>
                  <a:tcPr marL="44450" marR="44450" marT="0" marB="0" anchor="ctr">
                    <a:lnL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56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08500073"/>
                  </a:ext>
                </a:extLst>
              </a:tr>
              <a:tr h="8056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Mangal" panose="02040503050203030202"/>
                        </a:rPr>
                        <a:t>2 0 </a:t>
                      </a:r>
                      <a:r>
                        <a:rPr lang="pt-BR" sz="16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Mangal" panose="02040503050203030202"/>
                        </a:rPr>
                        <a:t>2 6</a:t>
                      </a:r>
                      <a:endParaRPr lang="pt-BR" sz="1600" dirty="0">
                        <a:solidFill>
                          <a:schemeClr val="bg1"/>
                        </a:solidFill>
                        <a:effectLst/>
                        <a:latin typeface="Liberation Serif" panose="02020603050405020304"/>
                        <a:ea typeface="SimSun" panose="02010600030101010101" pitchFamily="2" charset="-122"/>
                        <a:cs typeface="Mangal" panose="02040503050203030202"/>
                      </a:endParaRPr>
                    </a:p>
                  </a:txBody>
                  <a:tcPr marL="44450" marR="44450" marT="0" marB="0" anchor="ctr">
                    <a:lnL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600" kern="150" dirty="0" smtClean="0">
                          <a:solidFill>
                            <a:schemeClr val="bg1"/>
                          </a:solidFill>
                          <a:latin typeface="Arial"/>
                          <a:ea typeface="SimSun"/>
                          <a:cs typeface="Mangal"/>
                        </a:rPr>
                        <a:t> R$ 77.305.583,92</a:t>
                      </a:r>
                    </a:p>
                  </a:txBody>
                  <a:tcPr marL="44450" marR="44450" marT="0" marB="0" anchor="ctr">
                    <a:lnL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600" kern="150" dirty="0" smtClean="0">
                          <a:solidFill>
                            <a:schemeClr val="bg1"/>
                          </a:solidFill>
                          <a:latin typeface="Arial"/>
                          <a:ea typeface="SimSun"/>
                          <a:cs typeface="Mangal"/>
                        </a:rPr>
                        <a:t>29,44%</a:t>
                      </a:r>
                    </a:p>
                  </a:txBody>
                  <a:tcPr marL="44450" marR="44450" marT="0" marB="0" anchor="ctr">
                    <a:lnL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600" kern="150" dirty="0" smtClean="0">
                          <a:solidFill>
                            <a:schemeClr val="bg1"/>
                          </a:solidFill>
                          <a:latin typeface="Arial"/>
                          <a:ea typeface="SimSun"/>
                          <a:cs typeface="Mangal"/>
                        </a:rPr>
                        <a:t>15,00%</a:t>
                      </a:r>
                    </a:p>
                  </a:txBody>
                  <a:tcPr marL="44450" marR="44450" marT="0" marB="0" anchor="ctr">
                    <a:lnL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600" kern="150" dirty="0" smtClean="0">
                          <a:solidFill>
                            <a:schemeClr val="bg1"/>
                          </a:solidFill>
                          <a:latin typeface="Arial"/>
                          <a:ea typeface="SimSun"/>
                          <a:cs typeface="Mangal"/>
                        </a:rPr>
                        <a:t>14,44%</a:t>
                      </a:r>
                    </a:p>
                  </a:txBody>
                  <a:tcPr marL="44450" marR="44450" marT="0" marB="0" anchor="ctr">
                    <a:lnL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56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51700" y="6093185"/>
            <a:ext cx="8640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zh-CN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OBS: PARA OS ANOS ANTERIORES, VALORES E PERCENTUAIS DESCRITOS APLICADOS EM TODO O EXERCÍCIO.</a:t>
            </a:r>
            <a:endParaRPr kumimoji="0" lang="pt-BR" altLang="zh-CN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zh-CN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PARA O EXERCÍCIO 2026, VALOR E PERCENTUAL DESCRITO APLICADO NO QUADRIMESTRE.</a:t>
            </a:r>
            <a:endParaRPr kumimoji="0" lang="pt-BR" altLang="zh-CN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uxograma: Processo predefinido 6"/>
          <p:cNvSpPr/>
          <p:nvPr/>
        </p:nvSpPr>
        <p:spPr>
          <a:xfrm>
            <a:off x="2915816" y="2348879"/>
            <a:ext cx="3528392" cy="1656184"/>
          </a:xfrm>
          <a:prstGeom prst="flowChartPredefined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endParaRPr lang="pt-BR" noProof="1">
              <a:sym typeface="+mn-ea"/>
            </a:endParaRPr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7308304" y="4797151"/>
            <a:ext cx="1512168" cy="1656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575" y="2564904"/>
            <a:ext cx="3024609" cy="12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6" name="CaixaDeTexto 7"/>
          <p:cNvSpPr txBox="1">
            <a:spLocks noChangeArrowheads="1"/>
          </p:cNvSpPr>
          <p:nvPr/>
        </p:nvSpPr>
        <p:spPr bwMode="auto">
          <a:xfrm>
            <a:off x="6012100" y="1628875"/>
            <a:ext cx="288037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r>
              <a:rPr lang="pt-BR" noProof="1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ATENÇÃO À MEDIA E ALTA COMPLEXIDADE</a:t>
            </a:r>
          </a:p>
        </p:txBody>
      </p:sp>
      <p:sp>
        <p:nvSpPr>
          <p:cNvPr id="9" name="CaixaDeTexto 7"/>
          <p:cNvSpPr txBox="1">
            <a:spLocks noChangeArrowheads="1"/>
          </p:cNvSpPr>
          <p:nvPr/>
        </p:nvSpPr>
        <p:spPr bwMode="auto">
          <a:xfrm>
            <a:off x="5076056" y="4582869"/>
            <a:ext cx="288037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r>
              <a:rPr lang="pt-BR" noProof="1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ASSISTÊNCIA FARMACÊUTICA</a:t>
            </a:r>
          </a:p>
        </p:txBody>
      </p:sp>
      <p:sp>
        <p:nvSpPr>
          <p:cNvPr id="10" name="CaixaDeTexto 7"/>
          <p:cNvSpPr txBox="1">
            <a:spLocks noChangeArrowheads="1"/>
          </p:cNvSpPr>
          <p:nvPr/>
        </p:nvSpPr>
        <p:spPr bwMode="auto">
          <a:xfrm>
            <a:off x="2195736" y="5363924"/>
            <a:ext cx="2880370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r>
              <a:rPr lang="pt-BR" noProof="1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GESTÃO EM SAÚDE</a:t>
            </a:r>
          </a:p>
        </p:txBody>
      </p:sp>
      <p:sp>
        <p:nvSpPr>
          <p:cNvPr id="11" name="CaixaDeTexto 7"/>
          <p:cNvSpPr txBox="1">
            <a:spLocks noChangeArrowheads="1"/>
          </p:cNvSpPr>
          <p:nvPr/>
        </p:nvSpPr>
        <p:spPr bwMode="auto">
          <a:xfrm>
            <a:off x="251700" y="3140980"/>
            <a:ext cx="288037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r>
              <a:rPr lang="pt-BR" noProof="1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VIGILÂNCIA </a:t>
            </a:r>
          </a:p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r>
              <a:rPr lang="pt-BR" noProof="1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EM SAÚDE</a:t>
            </a:r>
          </a:p>
        </p:txBody>
      </p:sp>
      <p:sp>
        <p:nvSpPr>
          <p:cNvPr id="12" name="CaixaDeTexto 7"/>
          <p:cNvSpPr txBox="1">
            <a:spLocks noChangeArrowheads="1"/>
          </p:cNvSpPr>
          <p:nvPr/>
        </p:nvSpPr>
        <p:spPr bwMode="auto">
          <a:xfrm>
            <a:off x="467544" y="476672"/>
            <a:ext cx="3744416" cy="17543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r>
              <a:rPr lang="pt-BR" sz="5400" b="1" noProof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ATENÇÃO BÁSICA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2565217">
            <a:off x="3854298" y="1328590"/>
            <a:ext cx="1291704" cy="641984"/>
          </a:xfrm>
          <a:prstGeom prst="rect">
            <a:avLst/>
          </a:prstGeom>
          <a:noFill/>
        </p:spPr>
      </p:pic>
      <p:sp>
        <p:nvSpPr>
          <p:cNvPr id="13" name="CaixaDeTexto 7"/>
          <p:cNvSpPr txBox="1">
            <a:spLocks noChangeArrowheads="1"/>
          </p:cNvSpPr>
          <p:nvPr/>
        </p:nvSpPr>
        <p:spPr bwMode="auto">
          <a:xfrm>
            <a:off x="251700" y="4221055"/>
            <a:ext cx="288037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r>
              <a:rPr lang="pt-BR" noProof="1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VIGILÂNCIA </a:t>
            </a:r>
          </a:p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r>
              <a:rPr lang="pt-BR" noProof="1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EM </a:t>
            </a:r>
            <a:r>
              <a:rPr lang="pt-BR" noProof="1" smtClean="0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ZOONOSES</a:t>
            </a:r>
            <a:endParaRPr lang="pt-BR" noProof="1">
              <a:solidFill>
                <a:schemeClr val="accent1">
                  <a:lumMod val="75000"/>
                </a:schemeClr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ym typeface="+mn-ea"/>
            </a:endParaRPr>
          </a:p>
        </p:txBody>
      </p:sp>
      <p:sp>
        <p:nvSpPr>
          <p:cNvPr id="15" name="CaixaDeTexto 7"/>
          <p:cNvSpPr txBox="1">
            <a:spLocks noChangeArrowheads="1"/>
          </p:cNvSpPr>
          <p:nvPr/>
        </p:nvSpPr>
        <p:spPr bwMode="auto">
          <a:xfrm>
            <a:off x="6300120" y="2996970"/>
            <a:ext cx="2700675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r>
              <a:rPr lang="pt-BR" sz="2000" noProof="1" smtClean="0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SAÚDE </a:t>
            </a:r>
          </a:p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r>
              <a:rPr lang="pt-BR" sz="2000" noProof="1" smtClean="0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MENTAL</a:t>
            </a:r>
            <a:endParaRPr lang="pt-BR" sz="2000" noProof="1">
              <a:solidFill>
                <a:schemeClr val="accent1">
                  <a:lumMod val="75000"/>
                </a:schemeClr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ym typeface="+mn-ea"/>
            </a:endParaRPr>
          </a:p>
        </p:txBody>
      </p:sp>
      <p:sp>
        <p:nvSpPr>
          <p:cNvPr id="16" name="CaixaDeTexto 7"/>
          <p:cNvSpPr txBox="1">
            <a:spLocks noChangeArrowheads="1"/>
          </p:cNvSpPr>
          <p:nvPr/>
        </p:nvSpPr>
        <p:spPr bwMode="auto">
          <a:xfrm>
            <a:off x="4427990" y="764815"/>
            <a:ext cx="374441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defRPr/>
            </a:pPr>
            <a:r>
              <a:rPr lang="pt-BR" noProof="1" smtClean="0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URGÊNCIA E EMERGÊNCIA / PRESTADORES</a:t>
            </a:r>
            <a:endParaRPr lang="pt-BR" noProof="1">
              <a:solidFill>
                <a:schemeClr val="accent1">
                  <a:lumMod val="75000"/>
                </a:schemeClr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ym typeface="+mn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395652" y="1052795"/>
          <a:ext cx="8424702" cy="554442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9823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423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491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CONSULTAS</a:t>
                      </a:r>
                      <a:r>
                        <a:rPr lang="pt-BR" sz="14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 MÉDICAS E ATENDIMENTOS DE ENFERMAGEM</a:t>
                      </a:r>
                      <a:endParaRPr lang="pt-BR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7650" marR="6765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pt-BR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136.088</a:t>
                      </a:r>
                    </a:p>
                  </a:txBody>
                  <a:tcPr marL="9525" marR="68400" marT="9525" marB="9525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32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ATENDIMENTO PRÉ-NATAL</a:t>
                      </a:r>
                      <a:endParaRPr lang="pt-BR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7650" marR="6765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pt-BR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4.191</a:t>
                      </a:r>
                      <a:endParaRPr kumimoji="0" lang="pt-BR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7650" marR="68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632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PROCEDIMENTOS MÉDICOS E DE</a:t>
                      </a:r>
                      <a:r>
                        <a:rPr lang="pt-BR" sz="14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 ENFERMAGEM</a:t>
                      </a:r>
                      <a:endParaRPr lang="pt-BR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7650" marR="6765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pt-BR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187.260</a:t>
                      </a:r>
                      <a:endParaRPr kumimoji="0" lang="pt-BR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7650" marR="6840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632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VACINAS REALIZADAS</a:t>
                      </a:r>
                      <a:endParaRPr lang="pt-BR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7650" marR="6765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pt-BR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38.578</a:t>
                      </a:r>
                      <a:endParaRPr kumimoji="0" lang="pt-BR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7650" marR="68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63078701"/>
                  </a:ext>
                </a:extLst>
              </a:tr>
              <a:tr h="4632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ELETROCARDIOGRAMA</a:t>
                      </a:r>
                      <a:endParaRPr lang="pt-BR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7650" marR="6765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pt-BR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2.097</a:t>
                      </a:r>
                      <a:endParaRPr kumimoji="0" lang="pt-BR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7650" marR="6840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632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ATIVIDADES COLETIVAS</a:t>
                      </a:r>
                      <a:endParaRPr lang="pt-BR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7650" marR="6765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pt-BR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20.551</a:t>
                      </a:r>
                      <a:endParaRPr kumimoji="0" lang="pt-BR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7650" marR="68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632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VISITAS DOMICILIARES</a:t>
                      </a:r>
                      <a:endParaRPr lang="pt-BR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7650" marR="6765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pt-BR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9.192</a:t>
                      </a:r>
                      <a:endParaRPr kumimoji="0" lang="pt-BR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7650" marR="6840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632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SERVIÇO</a:t>
                      </a:r>
                      <a:r>
                        <a:rPr lang="pt-BR" sz="14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 SOCIAL</a:t>
                      </a:r>
                      <a:endParaRPr lang="pt-BR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7650" marR="6765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pt-BR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3.430</a:t>
                      </a:r>
                      <a:endParaRPr kumimoji="0" lang="pt-BR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7650" marR="6840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632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ATENDIMENTOS</a:t>
                      </a:r>
                      <a:r>
                        <a:rPr lang="pt-BR" sz="14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 DE SAÚDE BUCAL</a:t>
                      </a:r>
                      <a:endParaRPr lang="pt-BR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7650" marR="6765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pt-BR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9.462</a:t>
                      </a:r>
                      <a:endParaRPr kumimoji="0" lang="pt-BR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7650" marR="6840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6320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4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SAD - SERVIÇO DE ATENDIMENTO DOMICILIAR</a:t>
                      </a:r>
                      <a:endParaRPr lang="pt-BR" sz="14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7650" marR="6765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pt-BR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2.273</a:t>
                      </a:r>
                      <a:endParaRPr kumimoji="0" lang="pt-BR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6840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6320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400" b="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NUTRIÇÃO  </a:t>
                      </a:r>
                      <a:endParaRPr lang="pt-BR" sz="14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7650" marR="6765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pt-BR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382</a:t>
                      </a:r>
                      <a:endParaRPr kumimoji="0" lang="pt-BR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6840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632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pt-BR" sz="1400" b="1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7650" marR="6765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pt-BR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413.504</a:t>
                      </a:r>
                      <a:endParaRPr kumimoji="0" lang="pt-BR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68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411" name="CaixaDeTexto 4"/>
          <p:cNvSpPr txBox="1">
            <a:spLocks noChangeArrowheads="1"/>
          </p:cNvSpPr>
          <p:nvPr/>
        </p:nvSpPr>
        <p:spPr bwMode="auto">
          <a:xfrm>
            <a:off x="571500" y="188913"/>
            <a:ext cx="807243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Font typeface="Arial" pitchFamily="34" charset="0"/>
              <a:buNone/>
            </a:pPr>
            <a:r>
              <a:rPr lang="pt-BR" alt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CONSULTAS E PROCEDIMENTOS DA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pt-BR" alt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ATENÇÃO BÁSICA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44765"/>
            <a:ext cx="8229600" cy="822840"/>
          </a:xfrm>
        </p:spPr>
        <p:txBody>
          <a:bodyPr/>
          <a:lstStyle/>
          <a:p>
            <a:pPr algn="ctr">
              <a:defRPr/>
            </a:pPr>
            <a:r>
              <a:rPr lang="pt-BR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ABSENTEÍSMO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323705" y="836613"/>
          <a:ext cx="8567887" cy="59122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321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6090"/>
                <a:gridCol w="11520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2408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080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0573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4967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763561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UNIDADE BÁSICA DE SAÚDE</a:t>
                      </a:r>
                      <a:endParaRPr lang="pt-BR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3" marR="9523" marT="9526" marB="9526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ENFERMAGEM</a:t>
                      </a:r>
                      <a:endParaRPr lang="pt-BR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3" marR="9523" marT="9526" marB="9526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CLÍNICA MÉDICA / GENERALISTA</a:t>
                      </a:r>
                      <a:endParaRPr lang="pt-BR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3" marR="9523" marT="9526" marB="9526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GINECOLOGIA  </a:t>
                      </a:r>
                      <a:r>
                        <a:rPr lang="en-US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OBSTETRÍCIA</a:t>
                      </a: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PRÉ-NATAL</a:t>
                      </a:r>
                      <a:endParaRPr lang="pt-BR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3" marR="9523" marT="9526" marB="9526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PEDIATRIA</a:t>
                      </a:r>
                      <a:endParaRPr lang="pt-BR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3" marR="9523" marT="9526" marB="9526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DENTISTA</a:t>
                      </a:r>
                      <a:endParaRPr lang="pt-BR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3" marR="9523" marT="9526" marB="9526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pt-BR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3" marR="9523" marT="9526" marB="952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77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UBS 31 MARÇO</a:t>
                      </a:r>
                      <a:endParaRPr lang="pt-BR" sz="1100" b="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91</a:t>
                      </a:r>
                      <a:endParaRPr lang="pt-BR" sz="11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532</a:t>
                      </a:r>
                      <a:endParaRPr lang="pt-BR" sz="11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51</a:t>
                      </a:r>
                      <a:endParaRPr lang="pt-BR" sz="11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36</a:t>
                      </a:r>
                      <a:endParaRPr lang="pt-BR" sz="11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214</a:t>
                      </a:r>
                      <a:endParaRPr lang="pt-BR" sz="11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924</a:t>
                      </a:r>
                      <a:endParaRPr lang="pt-BR" sz="11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77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UBS BOA VISTA </a:t>
                      </a:r>
                      <a:endParaRPr lang="pt-BR" sz="1100" b="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40</a:t>
                      </a:r>
                      <a:endParaRPr lang="pt-BR" sz="11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215</a:t>
                      </a:r>
                      <a:endParaRPr lang="pt-BR" sz="11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29</a:t>
                      </a:r>
                      <a:endParaRPr lang="pt-BR" sz="11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79</a:t>
                      </a:r>
                      <a:endParaRPr lang="pt-BR" sz="11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-</a:t>
                      </a:r>
                      <a:endParaRPr lang="pt-BR" sz="11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363</a:t>
                      </a:r>
                      <a:endParaRPr lang="pt-BR" sz="11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78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UBS CENTRO DE SAUDE </a:t>
                      </a:r>
                      <a:endParaRPr lang="pt-BR" sz="1100" b="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64</a:t>
                      </a:r>
                      <a:endParaRPr lang="pt-BR" sz="11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410</a:t>
                      </a:r>
                      <a:endParaRPr lang="pt-BR" sz="11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103</a:t>
                      </a:r>
                      <a:endParaRPr lang="pt-BR" sz="11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-</a:t>
                      </a:r>
                      <a:endParaRPr lang="pt-BR" sz="11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213</a:t>
                      </a:r>
                      <a:endParaRPr lang="pt-BR" sz="11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790</a:t>
                      </a:r>
                      <a:endParaRPr lang="pt-BR" sz="11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65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UBS CIDADE NOVA</a:t>
                      </a:r>
                      <a:endParaRPr lang="pt-BR" sz="1100" b="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79</a:t>
                      </a:r>
                      <a:endParaRPr lang="pt-BR" sz="11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524</a:t>
                      </a:r>
                      <a:endParaRPr lang="pt-BR" sz="11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141</a:t>
                      </a:r>
                      <a:endParaRPr lang="pt-BR" sz="11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158</a:t>
                      </a:r>
                      <a:endParaRPr lang="pt-BR" sz="11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163</a:t>
                      </a:r>
                      <a:endParaRPr lang="pt-BR" sz="11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1.065</a:t>
                      </a:r>
                      <a:endParaRPr lang="pt-BR" sz="11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18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UBS REGIONAL / ZONA SUL</a:t>
                      </a:r>
                      <a:r>
                        <a:rPr lang="pt-BR" sz="1100" b="0">
                          <a:solidFill>
                            <a:srgbClr val="00000A"/>
                          </a:solidFill>
                          <a:latin typeface="Arial"/>
                          <a:ea typeface="SimSun"/>
                          <a:cs typeface="Mangal"/>
                        </a:rPr>
                        <a:t> </a:t>
                      </a:r>
                      <a:endParaRPr lang="pt-BR" sz="1100" b="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152</a:t>
                      </a:r>
                      <a:endParaRPr lang="pt-BR" sz="11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297</a:t>
                      </a:r>
                      <a:endParaRPr lang="pt-BR" sz="11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332</a:t>
                      </a:r>
                      <a:endParaRPr lang="pt-BR" sz="11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327</a:t>
                      </a:r>
                      <a:endParaRPr lang="pt-BR" sz="11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246</a:t>
                      </a:r>
                      <a:endParaRPr lang="pt-BR" sz="11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1.354</a:t>
                      </a:r>
                      <a:endParaRPr lang="pt-BR" sz="11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352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0">
                          <a:solidFill>
                            <a:srgbClr val="00000A"/>
                          </a:solidFill>
                          <a:latin typeface="Arial"/>
                          <a:ea typeface="SimSun"/>
                          <a:cs typeface="Mangal"/>
                        </a:rPr>
                        <a:t>UBS CRUZEIRO DO SUL</a:t>
                      </a:r>
                      <a:endParaRPr lang="pt-BR" sz="1100" b="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1</a:t>
                      </a:r>
                      <a:endParaRPr lang="pt-BR" sz="11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121</a:t>
                      </a:r>
                      <a:endParaRPr lang="pt-BR" sz="11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-</a:t>
                      </a:r>
                      <a:endParaRPr lang="pt-BR" sz="11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-</a:t>
                      </a:r>
                      <a:endParaRPr lang="pt-BR" sz="11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43</a:t>
                      </a:r>
                      <a:endParaRPr lang="pt-BR" sz="11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165</a:t>
                      </a:r>
                      <a:endParaRPr lang="pt-BR" sz="11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19705299"/>
                  </a:ext>
                </a:extLst>
              </a:tr>
              <a:tr h="2128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UBS DONA REGINA </a:t>
                      </a:r>
                      <a:endParaRPr lang="pt-BR" sz="1100" b="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6</a:t>
                      </a:r>
                      <a:endParaRPr lang="pt-BR" sz="11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81</a:t>
                      </a:r>
                      <a:endParaRPr lang="pt-BR" sz="11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54</a:t>
                      </a:r>
                      <a:endParaRPr lang="pt-BR" sz="11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-</a:t>
                      </a:r>
                      <a:endParaRPr lang="pt-BR" sz="11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-</a:t>
                      </a:r>
                      <a:endParaRPr lang="pt-BR" sz="11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141</a:t>
                      </a:r>
                      <a:endParaRPr lang="pt-BR" sz="11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403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UBS ESMERALDA</a:t>
                      </a:r>
                      <a:endParaRPr lang="pt-BR" sz="1100" b="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25</a:t>
                      </a:r>
                      <a:endParaRPr lang="pt-BR" sz="11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163</a:t>
                      </a:r>
                      <a:endParaRPr lang="pt-BR" sz="11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92</a:t>
                      </a:r>
                      <a:endParaRPr lang="pt-BR" sz="11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50</a:t>
                      </a:r>
                      <a:endParaRPr lang="pt-BR" sz="11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90</a:t>
                      </a:r>
                      <a:endParaRPr lang="pt-BR" sz="11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420</a:t>
                      </a:r>
                      <a:endParaRPr lang="pt-BR" sz="11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679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UBS EUROPA IV</a:t>
                      </a:r>
                      <a:endParaRPr lang="pt-BR" sz="1100" b="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100</a:t>
                      </a:r>
                      <a:endParaRPr lang="pt-BR" sz="11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339</a:t>
                      </a:r>
                      <a:endParaRPr lang="pt-BR" sz="11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108</a:t>
                      </a:r>
                      <a:endParaRPr lang="pt-BR" sz="11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124</a:t>
                      </a:r>
                      <a:endParaRPr lang="pt-BR" sz="11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-</a:t>
                      </a:r>
                      <a:endParaRPr lang="pt-BR" sz="11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671</a:t>
                      </a:r>
                      <a:endParaRPr lang="pt-BR" sz="11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565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UBS GREGO</a:t>
                      </a:r>
                      <a:endParaRPr lang="pt-BR" sz="1100" b="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87</a:t>
                      </a:r>
                      <a:endParaRPr lang="pt-BR" sz="11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447</a:t>
                      </a:r>
                      <a:endParaRPr lang="pt-BR" sz="11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80</a:t>
                      </a:r>
                      <a:endParaRPr lang="pt-BR" sz="11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128</a:t>
                      </a:r>
                      <a:endParaRPr lang="pt-BR" sz="11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135</a:t>
                      </a:r>
                      <a:endParaRPr lang="pt-BR" sz="11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877</a:t>
                      </a:r>
                      <a:endParaRPr lang="pt-BR" sz="11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3936652"/>
                  </a:ext>
                </a:extLst>
              </a:tr>
              <a:tr h="3549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COMPLEXO REGIONAL EUROPA</a:t>
                      </a:r>
                      <a:endParaRPr lang="pt-BR" sz="1100" b="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128</a:t>
                      </a:r>
                      <a:endParaRPr lang="pt-BR" sz="11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598</a:t>
                      </a:r>
                      <a:endParaRPr lang="pt-BR" sz="11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-</a:t>
                      </a:r>
                      <a:endParaRPr lang="pt-BR" sz="11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141</a:t>
                      </a:r>
                      <a:endParaRPr lang="pt-BR" sz="11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249</a:t>
                      </a:r>
                      <a:endParaRPr lang="pt-BR" sz="11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1.116</a:t>
                      </a:r>
                      <a:endParaRPr lang="pt-BR" sz="11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549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COMPLEXO REGIONAL PÉROLA</a:t>
                      </a:r>
                      <a:endParaRPr lang="pt-BR" sz="1100" b="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235</a:t>
                      </a:r>
                      <a:endParaRPr lang="pt-BR" sz="11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606</a:t>
                      </a:r>
                      <a:endParaRPr lang="pt-BR" sz="11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96</a:t>
                      </a:r>
                      <a:endParaRPr lang="pt-BR" sz="11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92</a:t>
                      </a:r>
                      <a:endParaRPr lang="pt-BR" sz="11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191</a:t>
                      </a:r>
                      <a:endParaRPr lang="pt-BR" sz="11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1.220</a:t>
                      </a:r>
                      <a:endParaRPr lang="pt-BR" sz="11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777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UBS MOLLON</a:t>
                      </a:r>
                      <a:endParaRPr lang="pt-BR" sz="1100" b="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121</a:t>
                      </a:r>
                      <a:endParaRPr lang="pt-BR" sz="11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504</a:t>
                      </a:r>
                      <a:endParaRPr lang="pt-BR" sz="11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168</a:t>
                      </a:r>
                      <a:endParaRPr lang="pt-BR" sz="11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122</a:t>
                      </a:r>
                      <a:endParaRPr lang="pt-BR" sz="11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226</a:t>
                      </a:r>
                      <a:endParaRPr lang="pt-BR" sz="11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1" dirty="0" smtClean="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1.141</a:t>
                      </a:r>
                      <a:endParaRPr lang="pt-BR" sz="1100" dirty="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774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UBS PLANALTO DO SOL II</a:t>
                      </a:r>
                      <a:endParaRPr lang="pt-BR" sz="1100" b="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83</a:t>
                      </a:r>
                      <a:endParaRPr lang="pt-BR" sz="11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471</a:t>
                      </a:r>
                      <a:endParaRPr lang="pt-BR" sz="11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193</a:t>
                      </a:r>
                      <a:endParaRPr lang="pt-BR" sz="11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193</a:t>
                      </a:r>
                      <a:endParaRPr lang="pt-BR" sz="11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286</a:t>
                      </a:r>
                      <a:endParaRPr lang="pt-BR" sz="11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1.226</a:t>
                      </a:r>
                      <a:endParaRPr lang="pt-BR" sz="11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565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UBS PLANALTO DO SOL </a:t>
                      </a:r>
                      <a:endParaRPr lang="pt-BR" sz="1100" b="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54</a:t>
                      </a:r>
                      <a:endParaRPr lang="pt-BR" sz="11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239</a:t>
                      </a:r>
                      <a:endParaRPr lang="pt-BR" sz="11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-</a:t>
                      </a:r>
                      <a:endParaRPr lang="pt-BR" sz="11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-</a:t>
                      </a:r>
                      <a:endParaRPr lang="pt-BR" sz="11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-</a:t>
                      </a:r>
                      <a:endParaRPr lang="pt-BR" sz="11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293</a:t>
                      </a:r>
                      <a:endParaRPr lang="pt-BR" sz="11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603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UBS ROMANO / LAUDISSI</a:t>
                      </a:r>
                      <a:endParaRPr lang="pt-BR" sz="1100" b="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66</a:t>
                      </a:r>
                      <a:endParaRPr lang="pt-BR" sz="11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435</a:t>
                      </a:r>
                      <a:endParaRPr lang="pt-BR" sz="11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49</a:t>
                      </a:r>
                      <a:endParaRPr lang="pt-BR" sz="11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131</a:t>
                      </a:r>
                      <a:endParaRPr lang="pt-BR" sz="11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85</a:t>
                      </a:r>
                      <a:endParaRPr lang="pt-BR" sz="11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766</a:t>
                      </a:r>
                      <a:endParaRPr lang="pt-BR" sz="11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594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0">
                          <a:solidFill>
                            <a:srgbClr val="00000A"/>
                          </a:solidFill>
                          <a:latin typeface="Arial"/>
                          <a:ea typeface="SimSun"/>
                          <a:cs typeface="Mangal"/>
                        </a:rPr>
                        <a:t>UBS SÃO FERNANDO</a:t>
                      </a:r>
                      <a:endParaRPr lang="pt-BR" sz="1100" b="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29</a:t>
                      </a:r>
                      <a:endParaRPr lang="pt-BR" sz="11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256</a:t>
                      </a:r>
                      <a:endParaRPr lang="pt-BR" sz="11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71</a:t>
                      </a:r>
                      <a:endParaRPr lang="pt-BR" sz="11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76</a:t>
                      </a:r>
                      <a:endParaRPr lang="pt-BR" sz="11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140</a:t>
                      </a:r>
                      <a:endParaRPr lang="pt-BR" sz="11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572</a:t>
                      </a:r>
                      <a:endParaRPr lang="pt-BR" sz="11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594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0" dirty="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UBS SÃO FRANCISCO</a:t>
                      </a:r>
                      <a:endParaRPr lang="pt-BR" sz="1100" b="0" dirty="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16</a:t>
                      </a:r>
                      <a:endParaRPr lang="pt-BR" sz="11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333</a:t>
                      </a:r>
                      <a:endParaRPr lang="pt-BR" sz="11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114</a:t>
                      </a:r>
                      <a:endParaRPr lang="pt-BR" sz="11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79</a:t>
                      </a:r>
                      <a:endParaRPr lang="pt-BR" sz="11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188</a:t>
                      </a:r>
                      <a:endParaRPr lang="pt-BR" sz="11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730</a:t>
                      </a:r>
                      <a:endParaRPr lang="pt-BR" sz="11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</a:tr>
              <a:tr h="2655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TOTAL</a:t>
                      </a:r>
                      <a:endParaRPr lang="pt-BR" sz="1200" dirty="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1.377</a:t>
                      </a:r>
                      <a:endParaRPr lang="pt-BR" sz="11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6.571</a:t>
                      </a:r>
                      <a:endParaRPr lang="pt-BR" sz="11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1.681</a:t>
                      </a:r>
                      <a:endParaRPr lang="pt-BR" sz="11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1.736</a:t>
                      </a:r>
                      <a:endParaRPr lang="pt-BR" sz="11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2.469</a:t>
                      </a:r>
                      <a:endParaRPr lang="pt-BR" sz="11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b="1" dirty="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13.834</a:t>
                      </a:r>
                      <a:endParaRPr lang="pt-BR" sz="1100" dirty="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0" y="-672"/>
          <a:ext cx="9144000" cy="68586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172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267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20666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ABSENTEÍSMO (FALTAS)</a:t>
                      </a:r>
                      <a:r>
                        <a:rPr kumimoji="0" lang="pt-BR" sz="2000" b="1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- UNIDADES BÁSICAS DE SAÚDE</a:t>
                      </a:r>
                      <a:endParaRPr lang="pt-BR" sz="2000" b="1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pt-BR" sz="2000" b="1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CONSULTAS %</a:t>
                      </a:r>
                    </a:p>
                  </a:txBody>
                  <a:tcPr marL="38859" marR="38859" marT="8325" marB="8325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71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623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 smtClean="0">
                          <a:latin typeface="Arial"/>
                          <a:ea typeface="SimSun"/>
                          <a:cs typeface="Mangal"/>
                        </a:rPr>
                        <a:t>CONSULTAS MÉDICAS</a:t>
                      </a:r>
                      <a:endParaRPr lang="pt-BR" sz="2400" dirty="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9525" marB="9525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2400" b="1" kern="1200" dirty="0" smtClean="0">
                          <a:solidFill>
                            <a:schemeClr val="dk1"/>
                          </a:solidFill>
                          <a:latin typeface="Arial"/>
                          <a:ea typeface="SimSun"/>
                          <a:cs typeface="Mangal"/>
                        </a:rPr>
                        <a:t>14,57%</a:t>
                      </a:r>
                      <a:endParaRPr kumimoji="0" lang="pt-BR" sz="2400" b="1" kern="1200" dirty="0">
                        <a:solidFill>
                          <a:schemeClr val="dk1"/>
                        </a:solidFill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44450" marR="44450" marT="9525" marB="9525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  <a:alpha val="7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89662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2400" kern="1200" dirty="0" smtClean="0">
                          <a:solidFill>
                            <a:schemeClr val="dk1"/>
                          </a:solidFill>
                          <a:latin typeface="Arial"/>
                          <a:ea typeface="SimSun"/>
                          <a:cs typeface="Mangal"/>
                        </a:rPr>
                        <a:t>CONSULTAS ODONTOLÓGICAS</a:t>
                      </a:r>
                      <a:endParaRPr kumimoji="0" lang="pt-BR" sz="2400" kern="1200" dirty="0">
                        <a:solidFill>
                          <a:schemeClr val="dk1"/>
                        </a:solidFill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44450" marR="44450" marT="9525" marB="9525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2400" b="1" kern="1200" dirty="0" smtClean="0">
                          <a:solidFill>
                            <a:schemeClr val="dk1"/>
                          </a:solidFill>
                          <a:latin typeface="Arial"/>
                          <a:ea typeface="SimSun"/>
                          <a:cs typeface="Mangal"/>
                        </a:rPr>
                        <a:t>20,69%  </a:t>
                      </a:r>
                      <a:endParaRPr kumimoji="0" lang="pt-BR" sz="2400" b="1" kern="1200" dirty="0">
                        <a:solidFill>
                          <a:schemeClr val="dk1"/>
                        </a:solidFill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  <a:alpha val="7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uxograma: Processo predefinido 6"/>
          <p:cNvSpPr/>
          <p:nvPr/>
        </p:nvSpPr>
        <p:spPr>
          <a:xfrm>
            <a:off x="2915816" y="2564903"/>
            <a:ext cx="3528392" cy="1656184"/>
          </a:xfrm>
          <a:prstGeom prst="flowChartPredefined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endParaRPr lang="pt-BR" noProof="1">
              <a:sym typeface="+mn-ea"/>
            </a:endParaRPr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7308304" y="4797151"/>
            <a:ext cx="1512168" cy="1656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575" y="2788889"/>
            <a:ext cx="3024609" cy="12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6" name="CaixaDeTexto 7"/>
          <p:cNvSpPr txBox="1">
            <a:spLocks noChangeArrowheads="1"/>
          </p:cNvSpPr>
          <p:nvPr/>
        </p:nvSpPr>
        <p:spPr bwMode="auto">
          <a:xfrm>
            <a:off x="3995936" y="332656"/>
            <a:ext cx="4896544" cy="212365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r" eaLnBrk="1" fontAlgn="auto" hangingPunct="1">
              <a:buFont typeface="Arial" panose="020B0604020202020204" pitchFamily="34" charset="0"/>
              <a:buNone/>
              <a:defRPr/>
            </a:pPr>
            <a:r>
              <a:rPr lang="pt-BR" sz="4400" b="1" noProof="1">
                <a:solidFill>
                  <a:schemeClr val="accent2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ATENÇÃO À MÉDIA E ALTA COMPLEXIDADE</a:t>
            </a:r>
          </a:p>
        </p:txBody>
      </p:sp>
      <p:sp>
        <p:nvSpPr>
          <p:cNvPr id="9" name="CaixaDeTexto 7"/>
          <p:cNvSpPr txBox="1">
            <a:spLocks noChangeArrowheads="1"/>
          </p:cNvSpPr>
          <p:nvPr/>
        </p:nvSpPr>
        <p:spPr bwMode="auto">
          <a:xfrm>
            <a:off x="5004048" y="4509120"/>
            <a:ext cx="2880370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r>
              <a:rPr lang="pt-BR" sz="2000" noProof="1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ASSISTÊNCIA FARMACÊUTICA</a:t>
            </a:r>
          </a:p>
        </p:txBody>
      </p:sp>
      <p:sp>
        <p:nvSpPr>
          <p:cNvPr id="10" name="CaixaDeTexto 7"/>
          <p:cNvSpPr txBox="1">
            <a:spLocks noChangeArrowheads="1"/>
          </p:cNvSpPr>
          <p:nvPr/>
        </p:nvSpPr>
        <p:spPr bwMode="auto">
          <a:xfrm>
            <a:off x="1835696" y="5229200"/>
            <a:ext cx="288037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r>
              <a:rPr lang="pt-BR" sz="2000" noProof="1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GESTÃO EM SAÚDE</a:t>
            </a:r>
          </a:p>
        </p:txBody>
      </p:sp>
      <p:sp>
        <p:nvSpPr>
          <p:cNvPr id="11" name="CaixaDeTexto 7"/>
          <p:cNvSpPr txBox="1">
            <a:spLocks noChangeArrowheads="1"/>
          </p:cNvSpPr>
          <p:nvPr/>
        </p:nvSpPr>
        <p:spPr bwMode="auto">
          <a:xfrm>
            <a:off x="179695" y="2636945"/>
            <a:ext cx="2880370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r>
              <a:rPr lang="pt-BR" sz="2000" noProof="1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VIGILÂNCIA </a:t>
            </a:r>
          </a:p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r>
              <a:rPr lang="pt-BR" sz="2000" noProof="1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EM SAÚDE</a:t>
            </a:r>
          </a:p>
        </p:txBody>
      </p:sp>
      <p:sp>
        <p:nvSpPr>
          <p:cNvPr id="12" name="CaixaDeTexto 7"/>
          <p:cNvSpPr txBox="1">
            <a:spLocks noChangeArrowheads="1"/>
          </p:cNvSpPr>
          <p:nvPr/>
        </p:nvSpPr>
        <p:spPr bwMode="auto">
          <a:xfrm>
            <a:off x="0" y="1772885"/>
            <a:ext cx="3744416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r>
              <a:rPr lang="pt-BR" sz="2000" b="1" noProof="1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ATENÇÃO BÁSICA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9290176" flipH="1">
            <a:off x="3184483" y="1429039"/>
            <a:ext cx="1454512" cy="611383"/>
          </a:xfrm>
          <a:prstGeom prst="rect">
            <a:avLst/>
          </a:prstGeom>
          <a:noFill/>
        </p:spPr>
      </p:pic>
      <p:sp>
        <p:nvSpPr>
          <p:cNvPr id="13" name="CaixaDeTexto 7"/>
          <p:cNvSpPr txBox="1">
            <a:spLocks noChangeArrowheads="1"/>
          </p:cNvSpPr>
          <p:nvPr/>
        </p:nvSpPr>
        <p:spPr bwMode="auto">
          <a:xfrm>
            <a:off x="251700" y="4221055"/>
            <a:ext cx="2880370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r>
              <a:rPr lang="pt-BR" sz="2000" noProof="1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VIGILÂNCIA </a:t>
            </a:r>
          </a:p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r>
              <a:rPr lang="pt-BR" sz="2000" noProof="1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EM </a:t>
            </a:r>
            <a:r>
              <a:rPr lang="pt-BR" sz="2000" noProof="1" smtClean="0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ZOONOSES</a:t>
            </a:r>
            <a:endParaRPr lang="pt-BR" sz="2000" noProof="1">
              <a:solidFill>
                <a:schemeClr val="accent1">
                  <a:lumMod val="75000"/>
                </a:schemeClr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ym typeface="+mn-ea"/>
            </a:endParaRPr>
          </a:p>
        </p:txBody>
      </p:sp>
      <p:sp>
        <p:nvSpPr>
          <p:cNvPr id="15" name="CaixaDeTexto 7"/>
          <p:cNvSpPr txBox="1">
            <a:spLocks noChangeArrowheads="1"/>
          </p:cNvSpPr>
          <p:nvPr/>
        </p:nvSpPr>
        <p:spPr bwMode="auto">
          <a:xfrm>
            <a:off x="6300120" y="2996970"/>
            <a:ext cx="2700675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r>
              <a:rPr lang="pt-BR" sz="2000" noProof="1" smtClean="0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SAÚDE </a:t>
            </a:r>
          </a:p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r>
              <a:rPr lang="pt-BR" sz="2000" noProof="1" smtClean="0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MENTAL</a:t>
            </a:r>
            <a:endParaRPr lang="pt-BR" sz="2000" noProof="1">
              <a:solidFill>
                <a:schemeClr val="accent1">
                  <a:lumMod val="75000"/>
                </a:schemeClr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ym typeface="+mn-ea"/>
            </a:endParaRPr>
          </a:p>
        </p:txBody>
      </p:sp>
      <p:sp>
        <p:nvSpPr>
          <p:cNvPr id="16" name="CaixaDeTexto 7"/>
          <p:cNvSpPr txBox="1">
            <a:spLocks noChangeArrowheads="1"/>
          </p:cNvSpPr>
          <p:nvPr/>
        </p:nvSpPr>
        <p:spPr bwMode="auto">
          <a:xfrm>
            <a:off x="539720" y="692810"/>
            <a:ext cx="374441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defRPr/>
            </a:pPr>
            <a:r>
              <a:rPr lang="pt-BR" noProof="1" smtClean="0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URGÊNCIA E EMERGÊNCIA / PRESTADORES</a:t>
            </a:r>
            <a:endParaRPr lang="pt-BR" noProof="1">
              <a:solidFill>
                <a:schemeClr val="accent1">
                  <a:lumMod val="75000"/>
                </a:schemeClr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CaixaDeTexto 4"/>
          <p:cNvSpPr txBox="1">
            <a:spLocks noChangeArrowheads="1"/>
          </p:cNvSpPr>
          <p:nvPr/>
        </p:nvSpPr>
        <p:spPr bwMode="auto">
          <a:xfrm>
            <a:off x="500063" y="57150"/>
            <a:ext cx="82153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Font typeface="Arial" pitchFamily="34" charset="0"/>
              <a:buNone/>
            </a:pPr>
            <a:r>
              <a:rPr lang="pt-BR" altLang="en-US" sz="2000" b="1" dirty="0">
                <a:solidFill>
                  <a:schemeClr val="bg1"/>
                </a:solidFill>
                <a:latin typeface="Arial" pitchFamily="34" charset="0"/>
              </a:rPr>
              <a:t>CONSULTAS E PROCEDIMENTOS </a:t>
            </a:r>
            <a:r>
              <a:rPr lang="pt-BR" altLang="en-US" sz="2000" b="1" dirty="0" smtClean="0">
                <a:solidFill>
                  <a:schemeClr val="bg1"/>
                </a:solidFill>
                <a:latin typeface="Arial" pitchFamily="34" charset="0"/>
              </a:rPr>
              <a:t>DA ATENÇÃO </a:t>
            </a:r>
            <a:r>
              <a:rPr lang="pt-BR" altLang="en-US" sz="2000" b="1" dirty="0">
                <a:solidFill>
                  <a:schemeClr val="bg1"/>
                </a:solidFill>
                <a:latin typeface="Arial" pitchFamily="34" charset="0"/>
              </a:rPr>
              <a:t>ESPECIALIZADA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79695" y="476828"/>
          <a:ext cx="8784610" cy="625624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62311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534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7455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CENTRO DE ESPECIALIDADES</a:t>
                      </a:r>
                      <a:endParaRPr kumimoji="0" lang="pt-BR" sz="1600" b="1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7649" marR="67649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marL="67650" marR="67650" marT="0" marB="0"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8542"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pt-BR" sz="140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CONSULTAS MÉDICAS</a:t>
                      </a:r>
                      <a:endParaRPr kumimoji="0" lang="pt-BR" sz="140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7649" marR="67649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4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19.305</a:t>
                      </a:r>
                      <a:endParaRPr kumimoji="0" lang="pt-BR" sz="14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7649" marR="67649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15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OUTROS ATENDIMENTOS E PROCEDIMENTOS</a:t>
                      </a:r>
                      <a:endParaRPr lang="pt-BR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7649" marR="67649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4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3.624</a:t>
                      </a:r>
                      <a:endParaRPr kumimoji="0" lang="pt-BR" sz="14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7649" marR="6764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082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CENTRO DE ESPECIALIDADES ODONTOLÓGICAS</a:t>
                      </a:r>
                      <a:endParaRPr lang="pt-BR" sz="16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7649" marR="67649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marL="67650" marR="67650" marT="0" marB="0"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85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PACIENTES</a:t>
                      </a:r>
                      <a:endParaRPr lang="pt-BR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7649" marR="67649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4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2.435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5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PROCEDIMENTOS</a:t>
                      </a:r>
                      <a:endParaRPr lang="pt-BR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7649" marR="67649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4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9.445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5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SERVIÇOS COMPLEMENTARES</a:t>
                      </a:r>
                      <a:endParaRPr lang="pt-BR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7649" marR="67649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4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1.642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5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ATIVIDADES DE PREVENÇÃO / ALUNOS CONTEMPLADOS EM</a:t>
                      </a:r>
                      <a:r>
                        <a:rPr lang="pt-BR" sz="14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 PALESTRAS</a:t>
                      </a:r>
                      <a:endParaRPr lang="pt-BR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7649" marR="67649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4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12.141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68707110"/>
                  </a:ext>
                </a:extLst>
              </a:tr>
              <a:tr h="3985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ATIVIDADES DE PREVENÇÃO / ESCOVAÇÃO SUPERVISIONADA </a:t>
                      </a:r>
                      <a:endParaRPr lang="pt-BR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7649" marR="67649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4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12.141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398542">
                <a:tc gridSpan="2"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pt-BR" sz="16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URGÊNCIAS ODONTOLÓGICAS - PRONTO SOCORRO AFONSO RAMOS</a:t>
                      </a:r>
                    </a:p>
                  </a:txBody>
                  <a:tcPr marL="67649" marR="67649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kumimoji="0" lang="pt-BR" sz="1400" b="1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5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PACIENTES</a:t>
                      </a:r>
                      <a:endParaRPr lang="pt-BR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7649" marR="67649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4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557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5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PROCEDIMENTOS</a:t>
                      </a:r>
                      <a:endParaRPr lang="pt-BR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7649" marR="67649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4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1.545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542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ATENDIMENTOS ODONTOLÓGICOS - SAÚDE DA MULHER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7649" marR="67649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kumimoji="0" lang="pt-BR" sz="1400" b="1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5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PACIENTES</a:t>
                      </a:r>
                      <a:endParaRPr lang="pt-BR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7649" marR="67649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4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5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PROCEDIMENTOS</a:t>
                      </a:r>
                      <a:endParaRPr lang="pt-BR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7649" marR="67649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4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531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79695" y="476819"/>
          <a:ext cx="8784610" cy="619240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62311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534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2164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CENTRO DE EXAMES E DIAGNÓSTICOS</a:t>
                      </a:r>
                    </a:p>
                  </a:txBody>
                  <a:tcPr marL="67649" marR="67649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6216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EXAMES</a:t>
                      </a:r>
                      <a:r>
                        <a:rPr lang="pt-BR" sz="14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 E CONSULTAS E PROCEDIMENTOS</a:t>
                      </a:r>
                      <a:endParaRPr lang="pt-BR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7649" marR="67649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4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13.612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164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CLÍNICA DE FISIOTERAPIA MUNICIPAL</a:t>
                      </a:r>
                    </a:p>
                  </a:txBody>
                  <a:tcPr marL="67649" marR="67649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kumimoji="0" lang="pt-BR" sz="130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6216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SESSÕES, ACOLHIMENTOS E  AVALIAÇÕES</a:t>
                      </a:r>
                      <a:endParaRPr lang="pt-BR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7649" marR="67649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4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6.607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609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AMDIC</a:t>
                      </a:r>
                      <a:endParaRPr kumimoji="0" lang="pt-BR" sz="1600" b="1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7649" marR="67649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marL="67650" marR="67650" marT="0" marB="0"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6216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CONSULTAS</a:t>
                      </a:r>
                      <a:r>
                        <a:rPr lang="pt-BR" sz="14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 E </a:t>
                      </a:r>
                      <a:r>
                        <a:rPr lang="pt-BR" sz="14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ATENDIMENTOS</a:t>
                      </a:r>
                      <a:r>
                        <a:rPr lang="pt-BR" sz="14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 - PROGRAMA MUNICIPAL  </a:t>
                      </a:r>
                      <a:r>
                        <a:rPr lang="pt-BR" sz="1400" baseline="0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IST’s</a:t>
                      </a:r>
                      <a:r>
                        <a:rPr lang="pt-BR" sz="14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 / AIDS</a:t>
                      </a:r>
                      <a:endParaRPr lang="pt-BR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7649" marR="67649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4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4.072</a:t>
                      </a:r>
                      <a:endParaRPr kumimoji="0" lang="pt-BR" sz="14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7649" marR="6764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60462089"/>
                  </a:ext>
                </a:extLst>
              </a:tr>
              <a:tr h="6216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DISPENSAÇÃO</a:t>
                      </a:r>
                      <a:r>
                        <a:rPr lang="pt-BR" sz="14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 DE MEDICAMENTOS E CORRELATOS</a:t>
                      </a:r>
                      <a:endParaRPr lang="pt-BR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7649" marR="67649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4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66.619</a:t>
                      </a:r>
                      <a:endParaRPr kumimoji="0" lang="pt-BR" sz="14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7649" marR="6764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92278249"/>
                  </a:ext>
                </a:extLst>
              </a:tr>
              <a:tr h="6216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EXAMES</a:t>
                      </a:r>
                      <a:r>
                        <a:rPr lang="pt-BR" sz="14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 E PROCEDIMENTOS</a:t>
                      </a:r>
                      <a:endParaRPr lang="pt-BR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7649" marR="67649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4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3.560</a:t>
                      </a:r>
                      <a:endParaRPr kumimoji="0" lang="pt-BR" sz="14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7649" marR="6764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609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SAÚDE DA MULHER</a:t>
                      </a:r>
                      <a:endParaRPr kumimoji="0" lang="pt-BR" sz="1600" b="1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7649" marR="67649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marL="67650" marR="67650" marT="0" marB="0"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6216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CONSULTAS, EXAMES E</a:t>
                      </a:r>
                      <a:r>
                        <a:rPr lang="pt-BR" sz="14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 PROCEDIMENTOS</a:t>
                      </a:r>
                      <a:endParaRPr lang="pt-BR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7649" marR="67649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pt-BR" sz="14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6.927</a:t>
                      </a:r>
                      <a:endParaRPr kumimoji="0" lang="pt-BR" sz="14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684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0483" name="CaixaDeTexto 4"/>
          <p:cNvSpPr txBox="1">
            <a:spLocks noChangeArrowheads="1"/>
          </p:cNvSpPr>
          <p:nvPr/>
        </p:nvSpPr>
        <p:spPr bwMode="auto">
          <a:xfrm>
            <a:off x="500063" y="57150"/>
            <a:ext cx="82153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Font typeface="Arial" pitchFamily="34" charset="0"/>
              <a:buNone/>
            </a:pPr>
            <a:r>
              <a:rPr lang="pt-BR" altLang="en-US" sz="2000" b="1" dirty="0">
                <a:solidFill>
                  <a:schemeClr val="bg1"/>
                </a:solidFill>
                <a:latin typeface="Arial" pitchFamily="34" charset="0"/>
              </a:rPr>
              <a:t>CONSULTAS E PROCEDIMENTOS </a:t>
            </a:r>
            <a:r>
              <a:rPr lang="pt-BR" altLang="en-US" sz="2000" b="1" dirty="0" smtClean="0">
                <a:solidFill>
                  <a:schemeClr val="bg1"/>
                </a:solidFill>
                <a:latin typeface="Arial" pitchFamily="34" charset="0"/>
              </a:rPr>
              <a:t>DA ATENÇÃO </a:t>
            </a:r>
            <a:r>
              <a:rPr lang="pt-BR" altLang="en-US" sz="2000" b="1" dirty="0">
                <a:solidFill>
                  <a:schemeClr val="bg1"/>
                </a:solidFill>
                <a:latin typeface="Arial" pitchFamily="34" charset="0"/>
              </a:rPr>
              <a:t>ESPECIALIZADA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0" y="-672"/>
          <a:ext cx="9108315" cy="67419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887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1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169092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pt-BR" sz="20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ABSENTEÍSMO (FALTAS)</a:t>
                      </a:r>
                      <a:r>
                        <a:rPr kumimoji="0" lang="pt-BR" sz="2000" b="1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- ATENÇÃO ESPECIALIZADA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pt-BR" sz="2000" b="1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CONSULTAS E EXAMES AGENDADOS %</a:t>
                      </a:r>
                      <a:endParaRPr lang="pt-BR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859" marR="38859" marT="8325" marB="8325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71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272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dirty="0" smtClean="0">
                          <a:latin typeface="Arial"/>
                          <a:ea typeface="SimSun"/>
                          <a:cs typeface="Mangal"/>
                        </a:rPr>
                        <a:t>CENTRO DE ESPECIALIDADES (CONSULTAS MÉDICAS)</a:t>
                      </a:r>
                      <a:endParaRPr lang="pt-BR" sz="2000" dirty="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9525" marB="9525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2400" b="1" kern="1200" dirty="0" smtClean="0">
                          <a:solidFill>
                            <a:schemeClr val="dk1"/>
                          </a:solidFill>
                          <a:latin typeface="Arial"/>
                          <a:ea typeface="SimSun"/>
                          <a:cs typeface="Mangal"/>
                        </a:rPr>
                        <a:t>13,14%</a:t>
                      </a:r>
                      <a:endParaRPr kumimoji="0" lang="pt-BR" sz="2400" b="1" kern="1200" dirty="0">
                        <a:solidFill>
                          <a:schemeClr val="dk1"/>
                        </a:solidFill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44450" marR="44450" marT="9525" marB="9525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  <a:alpha val="7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45573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2000" kern="1200" dirty="0" smtClean="0">
                          <a:solidFill>
                            <a:schemeClr val="dk1"/>
                          </a:solidFill>
                          <a:latin typeface="Arial"/>
                          <a:ea typeface="SimSun"/>
                          <a:cs typeface="Mangal"/>
                        </a:rPr>
                        <a:t>CENTRO DE EXAMES E DIAGNÓSTICOS (EXAMES)</a:t>
                      </a:r>
                      <a:endParaRPr kumimoji="0" lang="pt-BR" sz="2000" kern="1200" dirty="0">
                        <a:solidFill>
                          <a:schemeClr val="dk1"/>
                        </a:solidFill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44450" marR="44450" marT="9525" marB="9525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  <a:alpha val="7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2400" b="1" kern="1200" dirty="0" smtClean="0">
                          <a:solidFill>
                            <a:schemeClr val="dk1"/>
                          </a:solidFill>
                          <a:latin typeface="Arial"/>
                          <a:ea typeface="SimSun"/>
                          <a:cs typeface="Mangal"/>
                        </a:rPr>
                        <a:t>20,71%</a:t>
                      </a:r>
                      <a:endParaRPr kumimoji="0" lang="pt-BR" sz="2400" b="1" kern="1200" dirty="0">
                        <a:solidFill>
                          <a:schemeClr val="dk1"/>
                        </a:solidFill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  <a:alpha val="7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uxograma: Processo predefinido 6"/>
          <p:cNvSpPr/>
          <p:nvPr/>
        </p:nvSpPr>
        <p:spPr>
          <a:xfrm>
            <a:off x="2915816" y="2564903"/>
            <a:ext cx="3528392" cy="1656184"/>
          </a:xfrm>
          <a:prstGeom prst="flowChartPredefined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endParaRPr lang="pt-BR" noProof="1">
              <a:sym typeface="+mn-ea"/>
            </a:endParaRPr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7308304" y="4797151"/>
            <a:ext cx="1512168" cy="1656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575" y="2788889"/>
            <a:ext cx="3024609" cy="12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6" name="CaixaDeTexto 7"/>
          <p:cNvSpPr txBox="1">
            <a:spLocks noChangeArrowheads="1"/>
          </p:cNvSpPr>
          <p:nvPr/>
        </p:nvSpPr>
        <p:spPr bwMode="auto">
          <a:xfrm>
            <a:off x="3995960" y="404790"/>
            <a:ext cx="4896544" cy="193899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r>
              <a:rPr lang="pt-BR" sz="6000" b="1" noProof="1" smtClean="0">
                <a:solidFill>
                  <a:schemeClr val="accent2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SAÚDE</a:t>
            </a:r>
          </a:p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r>
              <a:rPr lang="pt-BR" sz="6000" b="1" noProof="1" smtClean="0">
                <a:solidFill>
                  <a:schemeClr val="accent2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 MENTAL</a:t>
            </a:r>
            <a:endParaRPr lang="pt-BR" sz="6000" b="1" noProof="1">
              <a:solidFill>
                <a:schemeClr val="accent2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ym typeface="+mn-ea"/>
            </a:endParaRPr>
          </a:p>
        </p:txBody>
      </p:sp>
      <p:sp>
        <p:nvSpPr>
          <p:cNvPr id="9" name="CaixaDeTexto 7"/>
          <p:cNvSpPr txBox="1">
            <a:spLocks noChangeArrowheads="1"/>
          </p:cNvSpPr>
          <p:nvPr/>
        </p:nvSpPr>
        <p:spPr bwMode="auto">
          <a:xfrm>
            <a:off x="5004048" y="4509120"/>
            <a:ext cx="2880370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r>
              <a:rPr lang="pt-BR" sz="2000" noProof="1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ASSISTÊNCIA FARMACÊUTICA</a:t>
            </a:r>
          </a:p>
        </p:txBody>
      </p:sp>
      <p:sp>
        <p:nvSpPr>
          <p:cNvPr id="10" name="CaixaDeTexto 7"/>
          <p:cNvSpPr txBox="1">
            <a:spLocks noChangeArrowheads="1"/>
          </p:cNvSpPr>
          <p:nvPr/>
        </p:nvSpPr>
        <p:spPr bwMode="auto">
          <a:xfrm>
            <a:off x="1835696" y="5229200"/>
            <a:ext cx="288037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r>
              <a:rPr lang="pt-BR" sz="2000" noProof="1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GESTÃO EM SAÚDE</a:t>
            </a:r>
          </a:p>
        </p:txBody>
      </p:sp>
      <p:sp>
        <p:nvSpPr>
          <p:cNvPr id="11" name="CaixaDeTexto 7"/>
          <p:cNvSpPr txBox="1">
            <a:spLocks noChangeArrowheads="1"/>
          </p:cNvSpPr>
          <p:nvPr/>
        </p:nvSpPr>
        <p:spPr bwMode="auto">
          <a:xfrm>
            <a:off x="179695" y="2636945"/>
            <a:ext cx="2880370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r>
              <a:rPr lang="pt-BR" sz="2000" noProof="1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VIGILÂNCIA </a:t>
            </a:r>
          </a:p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r>
              <a:rPr lang="pt-BR" sz="2000" noProof="1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EM SAÚDE</a:t>
            </a:r>
          </a:p>
        </p:txBody>
      </p:sp>
      <p:sp>
        <p:nvSpPr>
          <p:cNvPr id="12" name="CaixaDeTexto 7"/>
          <p:cNvSpPr txBox="1">
            <a:spLocks noChangeArrowheads="1"/>
          </p:cNvSpPr>
          <p:nvPr/>
        </p:nvSpPr>
        <p:spPr bwMode="auto">
          <a:xfrm>
            <a:off x="179695" y="1772885"/>
            <a:ext cx="3744416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r>
              <a:rPr lang="pt-BR" sz="2000" b="1" noProof="1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ATENÇÃO BÁSICA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9290176" flipH="1">
            <a:off x="3184483" y="1429039"/>
            <a:ext cx="1454512" cy="611383"/>
          </a:xfrm>
          <a:prstGeom prst="rect">
            <a:avLst/>
          </a:prstGeom>
          <a:noFill/>
        </p:spPr>
      </p:pic>
      <p:sp>
        <p:nvSpPr>
          <p:cNvPr id="13" name="CaixaDeTexto 7"/>
          <p:cNvSpPr txBox="1">
            <a:spLocks noChangeArrowheads="1"/>
          </p:cNvSpPr>
          <p:nvPr/>
        </p:nvSpPr>
        <p:spPr bwMode="auto">
          <a:xfrm>
            <a:off x="251700" y="4221055"/>
            <a:ext cx="2880370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r>
              <a:rPr lang="pt-BR" sz="2000" noProof="1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VIGILÂNCIA </a:t>
            </a:r>
          </a:p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r>
              <a:rPr lang="pt-BR" sz="2000" noProof="1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EM </a:t>
            </a:r>
            <a:r>
              <a:rPr lang="pt-BR" sz="2000" noProof="1" smtClean="0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ZOONOSES</a:t>
            </a:r>
            <a:endParaRPr lang="pt-BR" sz="2000" noProof="1">
              <a:solidFill>
                <a:schemeClr val="accent1">
                  <a:lumMod val="75000"/>
                </a:schemeClr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ym typeface="+mn-ea"/>
            </a:endParaRPr>
          </a:p>
        </p:txBody>
      </p:sp>
      <p:sp>
        <p:nvSpPr>
          <p:cNvPr id="15" name="CaixaDeTexto 7"/>
          <p:cNvSpPr txBox="1">
            <a:spLocks noChangeArrowheads="1"/>
          </p:cNvSpPr>
          <p:nvPr/>
        </p:nvSpPr>
        <p:spPr bwMode="auto">
          <a:xfrm>
            <a:off x="6300120" y="2924965"/>
            <a:ext cx="2592180" cy="61555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eaLnBrk="1" fontAlgn="auto" hangingPunct="1">
              <a:buFont typeface="Arial" panose="020B0604020202020204" pitchFamily="34" charset="0"/>
              <a:buNone/>
              <a:defRPr/>
            </a:pPr>
            <a:r>
              <a:rPr lang="pt-BR" sz="1700" b="1" noProof="1" smtClean="0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ATENÇÃO À MÉDIA E ALTA COMPLEXIDADE</a:t>
            </a:r>
            <a:endParaRPr lang="pt-BR" sz="1700" b="1" noProof="1">
              <a:solidFill>
                <a:schemeClr val="accent1">
                  <a:lumMod val="75000"/>
                </a:schemeClr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ym typeface="+mn-ea"/>
            </a:endParaRPr>
          </a:p>
        </p:txBody>
      </p:sp>
      <p:sp>
        <p:nvSpPr>
          <p:cNvPr id="16" name="CaixaDeTexto 7"/>
          <p:cNvSpPr txBox="1">
            <a:spLocks noChangeArrowheads="1"/>
          </p:cNvSpPr>
          <p:nvPr/>
        </p:nvSpPr>
        <p:spPr bwMode="auto">
          <a:xfrm>
            <a:off x="899745" y="692810"/>
            <a:ext cx="374441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defRPr/>
            </a:pPr>
            <a:r>
              <a:rPr lang="pt-BR" noProof="1" smtClean="0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URGÊNCIA E EMERGÊNCIA / PRESTADORES</a:t>
            </a:r>
            <a:endParaRPr lang="pt-BR" noProof="1">
              <a:solidFill>
                <a:schemeClr val="accent1">
                  <a:lumMod val="75000"/>
                </a:schemeClr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ço Reservado para Conteúdo 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363538" algn="just">
              <a:spcBef>
                <a:spcPct val="0"/>
              </a:spcBef>
              <a:buFont typeface="Wingdings 2" pitchFamily="18" charset="2"/>
              <a:buNone/>
            </a:pPr>
            <a:r>
              <a:rPr lang="pt-BR" altLang="en-US" sz="2400" dirty="0" smtClean="0">
                <a:solidFill>
                  <a:schemeClr val="bg1"/>
                </a:solidFill>
              </a:rPr>
              <a:t>“Art. 36.  O gestor do SUS em cada ente da Federação elaborará Relatório detalhado referente ao quadrimestre anterior, o qual conterá, no mínimo, as seguintes informações.</a:t>
            </a:r>
          </a:p>
          <a:p>
            <a:pPr marL="0" indent="363538" algn="just">
              <a:spcBef>
                <a:spcPct val="0"/>
              </a:spcBef>
              <a:buFont typeface="Wingdings 2" pitchFamily="18" charset="2"/>
              <a:buNone/>
            </a:pPr>
            <a:r>
              <a:rPr lang="pt-BR" altLang="en-US" sz="2400" dirty="0" smtClean="0">
                <a:solidFill>
                  <a:schemeClr val="bg1"/>
                </a:solidFill>
              </a:rPr>
              <a:t>(...)</a:t>
            </a:r>
          </a:p>
          <a:p>
            <a:pPr marL="0" indent="363538" algn="just">
              <a:spcBef>
                <a:spcPct val="0"/>
              </a:spcBef>
              <a:buFont typeface="Wingdings 2" pitchFamily="18" charset="2"/>
              <a:buNone/>
            </a:pPr>
            <a:r>
              <a:rPr lang="pt-BR" altLang="en-US" sz="2400" dirty="0" smtClean="0">
                <a:solidFill>
                  <a:schemeClr val="bg1"/>
                </a:solidFill>
              </a:rPr>
              <a:t>§ 5</a:t>
            </a:r>
            <a:r>
              <a:rPr lang="pt-BR" altLang="en-US" sz="2400" u="sng" baseline="30000" dirty="0" smtClean="0">
                <a:solidFill>
                  <a:schemeClr val="bg1"/>
                </a:solidFill>
              </a:rPr>
              <a:t>o</a:t>
            </a:r>
            <a:r>
              <a:rPr lang="pt-BR" altLang="en-US" sz="2400" dirty="0" smtClean="0">
                <a:solidFill>
                  <a:schemeClr val="bg1"/>
                </a:solidFill>
              </a:rPr>
              <a:t>  O gestor do SUS apresentará, até o final dos meses de maio, setembro e fevereiro, em audiência pública na Casa Legislativa do respectivo ente da Federação, o Relatório de que trata o caput.”</a:t>
            </a:r>
          </a:p>
          <a:p>
            <a:pPr marL="0" indent="363538" eaLnBrk="1" hangingPunct="1"/>
            <a:endParaRPr lang="pt-BR" altLang="en-US" sz="2400" dirty="0" smtClean="0">
              <a:solidFill>
                <a:schemeClr val="bg1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defRPr/>
            </a:pPr>
            <a:r>
              <a:rPr lang="pt-BR" sz="3600" b="1" u="sng" noProof="1" smtClean="0">
                <a:solidFill>
                  <a:schemeClr val="accent3">
                    <a:lumMod val="50000"/>
                  </a:schemeClr>
                </a:solidFill>
                <a:latin typeface="Franklin Gothic Medium" panose="020B0603020102020204" pitchFamily="34" charset="0"/>
              </a:rPr>
              <a:t>Lei Complementar Federal 141 </a:t>
            </a:r>
            <a:r>
              <a:rPr lang="pt-BR" sz="3600" b="1" u="sng" dirty="0" smtClean="0">
                <a:solidFill>
                  <a:schemeClr val="accent3">
                    <a:lumMod val="50000"/>
                  </a:schemeClr>
                </a:solidFill>
                <a:latin typeface="Franklin Gothic Medium" panose="020B0603020102020204" pitchFamily="34" charset="0"/>
              </a:rPr>
              <a:t/>
            </a:r>
            <a:br>
              <a:rPr lang="pt-BR" sz="3600" b="1" u="sng" dirty="0" smtClean="0">
                <a:solidFill>
                  <a:schemeClr val="accent3">
                    <a:lumMod val="50000"/>
                  </a:schemeClr>
                </a:solidFill>
                <a:latin typeface="Franklin Gothic Medium" panose="020B0603020102020204" pitchFamily="34" charset="0"/>
              </a:rPr>
            </a:br>
            <a:r>
              <a:rPr lang="pt-BR" sz="3600" b="1" u="sng" noProof="1" smtClean="0">
                <a:solidFill>
                  <a:schemeClr val="accent3">
                    <a:lumMod val="50000"/>
                  </a:schemeClr>
                </a:solidFill>
                <a:latin typeface="Franklin Gothic Medium" panose="020B0603020102020204" pitchFamily="34" charset="0"/>
              </a:rPr>
              <a:t>de 13 de Janeiro de 2012</a:t>
            </a:r>
            <a:endParaRPr lang="pt-BR" sz="3600" b="1" noProof="1"/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7308304" y="4797151"/>
            <a:ext cx="1512168" cy="1656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H="1">
            <a:off x="683568" y="5301208"/>
            <a:ext cx="1368424" cy="10556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79695" y="548799"/>
          <a:ext cx="8784610" cy="6120427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62311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534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7405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6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SAÚDE MENTAL</a:t>
                      </a:r>
                      <a:endParaRPr kumimoji="0" lang="pt-BR" sz="2600" b="1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7649" marR="67649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marL="0" marR="0" marT="0" marB="0" anchor="b"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3365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CAPS II</a:t>
                      </a:r>
                      <a:endParaRPr lang="pt-BR" sz="2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7649" marR="67649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pt-BR" sz="200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4.681</a:t>
                      </a:r>
                      <a:endParaRPr kumimoji="0" lang="pt-BR" sz="200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6840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3365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CAPS INFANTOJUVENIL</a:t>
                      </a:r>
                      <a:endParaRPr lang="pt-BR" sz="2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7649" marR="67649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pt-BR" sz="200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2.130</a:t>
                      </a:r>
                      <a:endParaRPr kumimoji="0" lang="pt-BR" sz="200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6840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3365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CAPS AD</a:t>
                      </a:r>
                      <a:endParaRPr lang="pt-BR" sz="2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7649" marR="67649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fontAlgn="b" latinLnBrk="0" hangingPunct="1">
                        <a:spcAft>
                          <a:spcPts val="0"/>
                        </a:spcAft>
                      </a:pPr>
                      <a:r>
                        <a:rPr kumimoji="0" lang="pt-BR" sz="200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3.933</a:t>
                      </a:r>
                      <a:endParaRPr kumimoji="0" lang="pt-BR" sz="200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6840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3365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0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TOTAL</a:t>
                      </a:r>
                      <a:endParaRPr kumimoji="0" lang="pt-BR" sz="2000" b="1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7649" marR="67649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pt-BR" sz="2000" b="1" i="0" u="none" strike="noStrike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10.744</a:t>
                      </a:r>
                      <a:endParaRPr lang="pt-BR" sz="20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6840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20483" name="CaixaDeTexto 4"/>
          <p:cNvSpPr txBox="1">
            <a:spLocks noChangeArrowheads="1"/>
          </p:cNvSpPr>
          <p:nvPr/>
        </p:nvSpPr>
        <p:spPr bwMode="auto">
          <a:xfrm>
            <a:off x="500063" y="57150"/>
            <a:ext cx="821531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Font typeface="Arial" pitchFamily="34" charset="0"/>
              <a:buNone/>
            </a:pPr>
            <a:r>
              <a:rPr lang="pt-BR" altLang="en-US" sz="2200" b="1" dirty="0" smtClean="0">
                <a:solidFill>
                  <a:schemeClr val="bg1"/>
                </a:solidFill>
                <a:latin typeface="Arial" pitchFamily="34" charset="0"/>
              </a:rPr>
              <a:t>ATENDIMENTOS DO DEPARTAMENTO DE SAÚDE MENTAL</a:t>
            </a:r>
            <a:endParaRPr lang="pt-BR" altLang="en-US" sz="2200" b="1" dirty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uxograma: Processo predefinido 6"/>
          <p:cNvSpPr/>
          <p:nvPr/>
        </p:nvSpPr>
        <p:spPr>
          <a:xfrm>
            <a:off x="2915816" y="2564903"/>
            <a:ext cx="3528392" cy="1656184"/>
          </a:xfrm>
          <a:prstGeom prst="flowChartPredefined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endParaRPr lang="pt-BR" noProof="1">
              <a:sym typeface="+mn-ea"/>
            </a:endParaRPr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7308304" y="4797151"/>
            <a:ext cx="1512168" cy="1656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575" y="2788889"/>
            <a:ext cx="3024609" cy="12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6" name="CaixaDeTexto 7"/>
          <p:cNvSpPr txBox="1">
            <a:spLocks noChangeArrowheads="1"/>
          </p:cNvSpPr>
          <p:nvPr/>
        </p:nvSpPr>
        <p:spPr bwMode="auto">
          <a:xfrm>
            <a:off x="4247456" y="476795"/>
            <a:ext cx="4896544" cy="181588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r>
              <a:rPr lang="pt-BR" sz="4000" b="1" noProof="1" smtClean="0">
                <a:solidFill>
                  <a:schemeClr val="accent2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URGÊNCIA</a:t>
            </a:r>
            <a:r>
              <a:rPr lang="pt-BR" sz="3600" b="1" noProof="1" smtClean="0">
                <a:solidFill>
                  <a:schemeClr val="accent2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 E EMERGÊNCIA /  </a:t>
            </a:r>
          </a:p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r>
              <a:rPr lang="pt-BR" sz="3600" b="1" noProof="1" smtClean="0">
                <a:solidFill>
                  <a:schemeClr val="accent2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 PRESTADORES</a:t>
            </a:r>
            <a:endParaRPr lang="pt-BR" sz="3600" b="1" noProof="1">
              <a:solidFill>
                <a:schemeClr val="accent2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ym typeface="+mn-ea"/>
            </a:endParaRPr>
          </a:p>
        </p:txBody>
      </p:sp>
      <p:sp>
        <p:nvSpPr>
          <p:cNvPr id="9" name="CaixaDeTexto 7"/>
          <p:cNvSpPr txBox="1">
            <a:spLocks noChangeArrowheads="1"/>
          </p:cNvSpPr>
          <p:nvPr/>
        </p:nvSpPr>
        <p:spPr bwMode="auto">
          <a:xfrm>
            <a:off x="4788015" y="4725090"/>
            <a:ext cx="2880370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r>
              <a:rPr lang="pt-BR" sz="2000" noProof="1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ASSISTÊNCIA FARMACÊUTICA</a:t>
            </a:r>
          </a:p>
        </p:txBody>
      </p:sp>
      <p:sp>
        <p:nvSpPr>
          <p:cNvPr id="10" name="CaixaDeTexto 7"/>
          <p:cNvSpPr txBox="1">
            <a:spLocks noChangeArrowheads="1"/>
          </p:cNvSpPr>
          <p:nvPr/>
        </p:nvSpPr>
        <p:spPr bwMode="auto">
          <a:xfrm>
            <a:off x="1835696" y="5229200"/>
            <a:ext cx="288037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r>
              <a:rPr lang="pt-BR" sz="2000" noProof="1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GESTÃO EM SAÚDE</a:t>
            </a:r>
          </a:p>
        </p:txBody>
      </p:sp>
      <p:sp>
        <p:nvSpPr>
          <p:cNvPr id="11" name="CaixaDeTexto 7"/>
          <p:cNvSpPr txBox="1">
            <a:spLocks noChangeArrowheads="1"/>
          </p:cNvSpPr>
          <p:nvPr/>
        </p:nvSpPr>
        <p:spPr bwMode="auto">
          <a:xfrm>
            <a:off x="179695" y="2636945"/>
            <a:ext cx="2880370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r>
              <a:rPr lang="pt-BR" sz="2000" noProof="1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VIGILÂNCIA </a:t>
            </a:r>
          </a:p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r>
              <a:rPr lang="pt-BR" sz="2000" noProof="1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EM SAÚDE</a:t>
            </a:r>
          </a:p>
        </p:txBody>
      </p:sp>
      <p:sp>
        <p:nvSpPr>
          <p:cNvPr id="12" name="CaixaDeTexto 7"/>
          <p:cNvSpPr txBox="1">
            <a:spLocks noChangeArrowheads="1"/>
          </p:cNvSpPr>
          <p:nvPr/>
        </p:nvSpPr>
        <p:spPr bwMode="auto">
          <a:xfrm>
            <a:off x="323527" y="1196752"/>
            <a:ext cx="3744416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r>
              <a:rPr lang="pt-BR" sz="2000" b="1" noProof="1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ATENÇÃO BÁSICA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9290176" flipH="1">
            <a:off x="3184483" y="1429039"/>
            <a:ext cx="1454512" cy="611383"/>
          </a:xfrm>
          <a:prstGeom prst="rect">
            <a:avLst/>
          </a:prstGeom>
          <a:noFill/>
        </p:spPr>
      </p:pic>
      <p:sp>
        <p:nvSpPr>
          <p:cNvPr id="13" name="CaixaDeTexto 7"/>
          <p:cNvSpPr txBox="1">
            <a:spLocks noChangeArrowheads="1"/>
          </p:cNvSpPr>
          <p:nvPr/>
        </p:nvSpPr>
        <p:spPr bwMode="auto">
          <a:xfrm>
            <a:off x="251700" y="4221055"/>
            <a:ext cx="2880370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r>
              <a:rPr lang="pt-BR" sz="2000" noProof="1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VIGILÂNCIA </a:t>
            </a:r>
          </a:p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r>
              <a:rPr lang="pt-BR" sz="2000" noProof="1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EM </a:t>
            </a:r>
            <a:r>
              <a:rPr lang="pt-BR" sz="2000" noProof="1" smtClean="0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ZOONOSES</a:t>
            </a:r>
            <a:endParaRPr lang="pt-BR" sz="2000" noProof="1">
              <a:solidFill>
                <a:schemeClr val="accent1">
                  <a:lumMod val="75000"/>
                </a:schemeClr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ym typeface="+mn-ea"/>
            </a:endParaRPr>
          </a:p>
        </p:txBody>
      </p:sp>
      <p:sp>
        <p:nvSpPr>
          <p:cNvPr id="15" name="CaixaDeTexto 7"/>
          <p:cNvSpPr txBox="1">
            <a:spLocks noChangeArrowheads="1"/>
          </p:cNvSpPr>
          <p:nvPr/>
        </p:nvSpPr>
        <p:spPr bwMode="auto">
          <a:xfrm>
            <a:off x="6372125" y="3789025"/>
            <a:ext cx="2592180" cy="61555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eaLnBrk="1" fontAlgn="auto" hangingPunct="1">
              <a:buFont typeface="Arial" panose="020B0604020202020204" pitchFamily="34" charset="0"/>
              <a:buNone/>
              <a:defRPr/>
            </a:pPr>
            <a:r>
              <a:rPr lang="pt-BR" sz="1700" b="1" noProof="1" smtClean="0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ATENÇÃO À MÉDIA E ALTA COMPLEXIDADE</a:t>
            </a:r>
            <a:endParaRPr lang="pt-BR" sz="1700" b="1" noProof="1">
              <a:solidFill>
                <a:schemeClr val="accent1">
                  <a:lumMod val="75000"/>
                </a:schemeClr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ym typeface="+mn-ea"/>
            </a:endParaRPr>
          </a:p>
        </p:txBody>
      </p:sp>
      <p:sp>
        <p:nvSpPr>
          <p:cNvPr id="16" name="CaixaDeTexto 7"/>
          <p:cNvSpPr txBox="1">
            <a:spLocks noChangeArrowheads="1"/>
          </p:cNvSpPr>
          <p:nvPr/>
        </p:nvSpPr>
        <p:spPr bwMode="auto">
          <a:xfrm>
            <a:off x="6156110" y="2636945"/>
            <a:ext cx="2700675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r>
              <a:rPr lang="pt-BR" sz="2000" noProof="1" smtClean="0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SAÚDE </a:t>
            </a:r>
          </a:p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r>
              <a:rPr lang="pt-BR" sz="2000" noProof="1" smtClean="0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MENTAL</a:t>
            </a:r>
            <a:endParaRPr lang="pt-BR" sz="2000" noProof="1">
              <a:solidFill>
                <a:schemeClr val="accent1">
                  <a:lumMod val="75000"/>
                </a:schemeClr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aixaDeTexto 6"/>
          <p:cNvSpPr txBox="1">
            <a:spLocks noChangeArrowheads="1"/>
          </p:cNvSpPr>
          <p:nvPr/>
        </p:nvSpPr>
        <p:spPr bwMode="auto">
          <a:xfrm>
            <a:off x="500063" y="214313"/>
            <a:ext cx="82153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Font typeface="Arial" pitchFamily="34" charset="0"/>
              <a:buNone/>
            </a:pPr>
            <a:r>
              <a:rPr lang="pt-BR" alt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CONSULTAS E PROCEDIMENTOS DA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pt-BR" alt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URGÊNCIA / EMERGÊNCIA</a:t>
            </a:r>
            <a:endParaRPr lang="pt-BR" alt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179695" y="1142985"/>
          <a:ext cx="8784610" cy="307807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62379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466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1619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PRONTOS SOCORROS</a:t>
                      </a:r>
                      <a:endParaRPr lang="pt-BR" sz="18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7650" marR="67650" marT="0" marB="0" anchor="ctr" anchorCtr="1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marL="67650" marR="67650" marT="0" marB="0"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11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pt-BR" sz="16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 DE CONSULTAS</a:t>
                      </a:r>
                    </a:p>
                  </a:txBody>
                  <a:tcPr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pt-BR" sz="16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87.932</a:t>
                      </a:r>
                      <a:endParaRPr kumimoji="0" lang="pt-BR" sz="16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6081" marR="66081" marT="0" marB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11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pt-BR" sz="16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</a:t>
                      </a:r>
                      <a:r>
                        <a:rPr kumimoji="0" lang="pt-BR" sz="16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DE ATENDIMENTOS COM OBSERVAÇÃO </a:t>
                      </a:r>
                      <a:endParaRPr kumimoji="0" lang="pt-BR" sz="160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pt-BR" sz="16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3.527</a:t>
                      </a:r>
                    </a:p>
                  </a:txBody>
                  <a:tcPr marL="66081" marR="66081" marT="0" marB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80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pt-BR" sz="16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 DE EXAMES REALIZADOS</a:t>
                      </a:r>
                    </a:p>
                  </a:txBody>
                  <a:tcPr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pt-BR" sz="16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16.381</a:t>
                      </a:r>
                    </a:p>
                  </a:txBody>
                  <a:tcPr marL="66081" marR="66081" marT="0" marB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992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pt-BR" sz="16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 DE PROCEDIMENTOS</a:t>
                      </a:r>
                      <a:r>
                        <a:rPr kumimoji="0" lang="pt-BR" sz="16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DE ENFERMAGEM</a:t>
                      </a:r>
                      <a:endParaRPr kumimoji="0" lang="pt-BR" sz="160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pt-BR" sz="16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298.623</a:t>
                      </a:r>
                    </a:p>
                  </a:txBody>
                  <a:tcPr marL="66081" marR="66081" marT="0" marB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756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 DE ATENDIMENTOS DO SERVIÇO SOCIAL</a:t>
                      </a:r>
                    </a:p>
                  </a:txBody>
                  <a:tcPr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pt-BR" sz="16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4.813</a:t>
                      </a:r>
                    </a:p>
                  </a:txBody>
                  <a:tcPr marL="66081" marR="6608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1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pt-BR" sz="16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pt-BR" sz="16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411.276</a:t>
                      </a:r>
                    </a:p>
                  </a:txBody>
                  <a:tcPr marL="66081" marR="6608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79692" y="4365067"/>
          <a:ext cx="8784612" cy="230415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8001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40100"/>
                <a:gridCol w="1440100"/>
                <a:gridCol w="1296090"/>
                <a:gridCol w="1512105"/>
                <a:gridCol w="1296089"/>
              </a:tblGrid>
              <a:tr h="747146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SERVIÇO</a:t>
                      </a:r>
                      <a:r>
                        <a:rPr lang="pt-BR" sz="18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MÓVEL DE URGÊNCIA</a:t>
                      </a:r>
                      <a:endParaRPr lang="pt-BR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7650" marR="67650" marT="0" marB="0" anchor="ctr" anchorCtr="1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7650" marR="67650" marT="0" marB="0" anchor="ctr" anchorCtr="1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7650" marR="67650" marT="0" marB="0" anchor="ctr" anchorCtr="1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7650" marR="67650" marT="0" marB="0" anchor="ctr" anchorCtr="1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7650" marR="67650" marT="0" marB="0" anchor="ctr" anchorCtr="1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785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pt-BR" sz="160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pt-BR" sz="1600" b="1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pt-BR" sz="16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JANEIRO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pt-BR" sz="1600" b="1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pt-BR" sz="16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FEVEREIRO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pt-BR" sz="1600" b="1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pt-BR" sz="16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MARÇO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pt-BR" sz="1600" b="1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pt-BR" sz="16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ABRIL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pt-BR" sz="160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pt-BR" sz="16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785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pt-BR" sz="160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pt-BR" sz="16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ATENDIMENTOS</a:t>
                      </a:r>
                    </a:p>
                  </a:txBody>
                  <a:tcPr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pt-BR" sz="1600" b="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pt-BR" sz="16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1.241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pt-BR" sz="1600" b="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pt-BR" sz="16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1.023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pt-BR" sz="1600" b="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pt-BR" sz="16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1.045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pt-BR" sz="1600" b="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pt-BR" sz="16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1.103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pt-BR" sz="1600" b="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pt-BR" sz="16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4.412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CaixaDeTexto 8"/>
          <p:cNvSpPr txBox="1">
            <a:spLocks noChangeArrowheads="1"/>
          </p:cNvSpPr>
          <p:nvPr/>
        </p:nvSpPr>
        <p:spPr bwMode="auto">
          <a:xfrm>
            <a:off x="467715" y="332785"/>
            <a:ext cx="82153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Font typeface="Arial" pitchFamily="34" charset="0"/>
              <a:buNone/>
            </a:pPr>
            <a:r>
              <a:rPr lang="pt-BR" alt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ATENDIMENTOS  - PRESTADORES</a:t>
            </a:r>
            <a:endParaRPr lang="pt-BR" alt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251701" y="908825"/>
          <a:ext cx="8640600" cy="5760399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613567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0492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9201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pt-BR" sz="16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APAE</a:t>
                      </a: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pt-BR" sz="16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82.181</a:t>
                      </a:r>
                      <a:endParaRPr kumimoji="0" lang="pt-BR" sz="16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6081" marR="66081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201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pt-BR" sz="16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SANTA CASA</a:t>
                      </a: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pt-BR" sz="16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16.902</a:t>
                      </a:r>
                    </a:p>
                  </a:txBody>
                  <a:tcPr marL="66081" marR="66081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201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pt-BR" sz="16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pt-BR" sz="16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99.083</a:t>
                      </a:r>
                    </a:p>
                  </a:txBody>
                  <a:tcPr marL="66081" marR="6608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uxograma: Processo predefinido 6"/>
          <p:cNvSpPr/>
          <p:nvPr/>
        </p:nvSpPr>
        <p:spPr>
          <a:xfrm>
            <a:off x="2915816" y="2132855"/>
            <a:ext cx="3528392" cy="1656184"/>
          </a:xfrm>
          <a:prstGeom prst="flowChartPredefined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endParaRPr lang="pt-BR" noProof="1">
              <a:sym typeface="+mn-ea"/>
            </a:endParaRPr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7643834" y="5143512"/>
            <a:ext cx="1176638" cy="13098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575" y="2276872"/>
            <a:ext cx="3024609" cy="12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6" name="CaixaDeTexto 7"/>
          <p:cNvSpPr txBox="1">
            <a:spLocks noChangeArrowheads="1"/>
          </p:cNvSpPr>
          <p:nvPr/>
        </p:nvSpPr>
        <p:spPr bwMode="auto">
          <a:xfrm>
            <a:off x="3995960" y="620805"/>
            <a:ext cx="4896544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r" eaLnBrk="1" fontAlgn="auto" hangingPunct="1">
              <a:buFont typeface="Arial" panose="020B0604020202020204" pitchFamily="34" charset="0"/>
              <a:buNone/>
              <a:defRPr/>
            </a:pPr>
            <a:r>
              <a:rPr lang="pt-BR" sz="2000" b="1" noProof="1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ATENÇÃO À MÉDIA E ALTA COMPLEXIDADE</a:t>
            </a:r>
          </a:p>
        </p:txBody>
      </p:sp>
      <p:sp>
        <p:nvSpPr>
          <p:cNvPr id="9" name="CaixaDeTexto 7"/>
          <p:cNvSpPr txBox="1">
            <a:spLocks noChangeArrowheads="1"/>
          </p:cNvSpPr>
          <p:nvPr/>
        </p:nvSpPr>
        <p:spPr bwMode="auto">
          <a:xfrm>
            <a:off x="3059895" y="4149050"/>
            <a:ext cx="4824490" cy="15696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r>
              <a:rPr lang="pt-BR" sz="4800" noProof="1"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ASSISTÊNCIA FARMACÊUTICA</a:t>
            </a:r>
          </a:p>
        </p:txBody>
      </p:sp>
      <p:sp>
        <p:nvSpPr>
          <p:cNvPr id="10" name="CaixaDeTexto 7"/>
          <p:cNvSpPr txBox="1">
            <a:spLocks noChangeArrowheads="1"/>
          </p:cNvSpPr>
          <p:nvPr/>
        </p:nvSpPr>
        <p:spPr bwMode="auto">
          <a:xfrm>
            <a:off x="395710" y="5661155"/>
            <a:ext cx="288037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r>
              <a:rPr lang="pt-BR" sz="2000" noProof="1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GESTÃO EM SAÚDE</a:t>
            </a:r>
          </a:p>
        </p:txBody>
      </p:sp>
      <p:sp>
        <p:nvSpPr>
          <p:cNvPr id="11" name="CaixaDeTexto 7"/>
          <p:cNvSpPr txBox="1">
            <a:spLocks noChangeArrowheads="1"/>
          </p:cNvSpPr>
          <p:nvPr/>
        </p:nvSpPr>
        <p:spPr bwMode="auto">
          <a:xfrm>
            <a:off x="0" y="2348925"/>
            <a:ext cx="2880370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r>
              <a:rPr lang="pt-BR" sz="2000" noProof="1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VIGILÂNCIA </a:t>
            </a:r>
          </a:p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r>
              <a:rPr lang="pt-BR" sz="2000" noProof="1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EM SAÚDE</a:t>
            </a:r>
          </a:p>
        </p:txBody>
      </p:sp>
      <p:sp>
        <p:nvSpPr>
          <p:cNvPr id="12" name="CaixaDeTexto 7"/>
          <p:cNvSpPr txBox="1">
            <a:spLocks noChangeArrowheads="1"/>
          </p:cNvSpPr>
          <p:nvPr/>
        </p:nvSpPr>
        <p:spPr bwMode="auto">
          <a:xfrm>
            <a:off x="179695" y="620805"/>
            <a:ext cx="3744416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r>
              <a:rPr lang="pt-BR" sz="2000" b="1" noProof="1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ATENÇÃO BÁSICA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4678357" flipH="1">
            <a:off x="6304602" y="3047351"/>
            <a:ext cx="1454512" cy="611383"/>
          </a:xfrm>
          <a:prstGeom prst="rect">
            <a:avLst/>
          </a:prstGeom>
          <a:noFill/>
        </p:spPr>
      </p:pic>
      <p:sp>
        <p:nvSpPr>
          <p:cNvPr id="13" name="CaixaDeTexto 7"/>
          <p:cNvSpPr txBox="1">
            <a:spLocks noChangeArrowheads="1"/>
          </p:cNvSpPr>
          <p:nvPr/>
        </p:nvSpPr>
        <p:spPr bwMode="auto">
          <a:xfrm>
            <a:off x="323705" y="3933035"/>
            <a:ext cx="2880370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r>
              <a:rPr lang="pt-BR" sz="2000" noProof="1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VIGILÂNCIA </a:t>
            </a:r>
          </a:p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r>
              <a:rPr lang="pt-BR" sz="2000" noProof="1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EM </a:t>
            </a:r>
            <a:r>
              <a:rPr lang="pt-BR" sz="2000" noProof="1" smtClean="0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ZOONOSES</a:t>
            </a:r>
            <a:endParaRPr lang="pt-BR" sz="2000" noProof="1">
              <a:solidFill>
                <a:schemeClr val="accent1">
                  <a:lumMod val="75000"/>
                </a:schemeClr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ym typeface="+mn-ea"/>
            </a:endParaRPr>
          </a:p>
        </p:txBody>
      </p:sp>
      <p:sp>
        <p:nvSpPr>
          <p:cNvPr id="15" name="CaixaDeTexto 7"/>
          <p:cNvSpPr txBox="1">
            <a:spLocks noChangeArrowheads="1"/>
          </p:cNvSpPr>
          <p:nvPr/>
        </p:nvSpPr>
        <p:spPr bwMode="auto">
          <a:xfrm>
            <a:off x="6443325" y="1988900"/>
            <a:ext cx="2700675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r>
              <a:rPr lang="pt-BR" sz="2000" noProof="1" smtClean="0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SAÚDE </a:t>
            </a:r>
          </a:p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r>
              <a:rPr lang="pt-BR" sz="2000" noProof="1" smtClean="0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MENTAL</a:t>
            </a:r>
            <a:endParaRPr lang="pt-BR" sz="2000" noProof="1">
              <a:solidFill>
                <a:schemeClr val="accent1">
                  <a:lumMod val="75000"/>
                </a:schemeClr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ym typeface="+mn-ea"/>
            </a:endParaRPr>
          </a:p>
        </p:txBody>
      </p:sp>
      <p:sp>
        <p:nvSpPr>
          <p:cNvPr id="16" name="CaixaDeTexto 7"/>
          <p:cNvSpPr txBox="1">
            <a:spLocks noChangeArrowheads="1"/>
          </p:cNvSpPr>
          <p:nvPr/>
        </p:nvSpPr>
        <p:spPr bwMode="auto">
          <a:xfrm>
            <a:off x="2627865" y="1268850"/>
            <a:ext cx="3744416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r>
              <a:rPr lang="pt-BR" sz="2000" b="1" noProof="1" smtClean="0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URGÊNCIA E EMERGÊNCIA / PRESTADORES</a:t>
            </a:r>
            <a:endParaRPr lang="pt-BR" sz="2000" b="1" noProof="1">
              <a:solidFill>
                <a:schemeClr val="accent1">
                  <a:lumMod val="75000"/>
                </a:schemeClr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ym typeface="+mn-e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428596" y="245067"/>
            <a:ext cx="8215369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tabLst>
                <a:tab pos="3487420" algn="l"/>
              </a:tabLst>
              <a:defRPr/>
            </a:pPr>
            <a:r>
              <a:rPr lang="pt-BR" sz="2400" b="1" spc="-100" noProof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+mn-ea"/>
              </a:rPr>
              <a:t>RECEITAS MÉDICAS ATENDIDAS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57157" y="3598135"/>
            <a:ext cx="8286808" cy="83099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pt-BR" sz="2400" b="1" spc="-100" noProof="1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+mn-ea"/>
              </a:rPr>
              <a:t>ASSISTÊNCIA </a:t>
            </a:r>
            <a:r>
              <a:rPr lang="pt-BR" sz="2400" b="1" spc="-100" noProof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+mn-ea"/>
              </a:rPr>
              <a:t>FARMACÊUTICA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endParaRPr lang="pt-BR" sz="2400" b="1" spc="-100" noProof="1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1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  <a:sym typeface="+mn-ea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67544" y="4659823"/>
            <a:ext cx="8176421" cy="76944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tabLst>
                <a:tab pos="1752600" algn="l"/>
              </a:tabLst>
              <a:defRPr/>
            </a:pPr>
            <a:r>
              <a:rPr lang="pt-BR" sz="2400" b="1" spc="-100" noProof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+mn-ea"/>
              </a:rPr>
              <a:t>JUDICIALIZAÇÃO</a:t>
            </a:r>
          </a:p>
          <a:p>
            <a:pPr algn="ctr">
              <a:buFont typeface="Arial" panose="020B0604020202020204" pitchFamily="34" charset="0"/>
              <a:buNone/>
              <a:tabLst>
                <a:tab pos="1752600" algn="l"/>
              </a:tabLst>
              <a:defRPr/>
            </a:pPr>
            <a:r>
              <a:rPr lang="pt-BR" sz="2000" b="1" noProof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+mn-ea"/>
              </a:rPr>
              <a:t>	</a:t>
            </a:r>
          </a:p>
        </p:txBody>
      </p:sp>
      <p:sp>
        <p:nvSpPr>
          <p:cNvPr id="23557" name="Retângulo 9"/>
          <p:cNvSpPr>
            <a:spLocks noChangeArrowheads="1"/>
          </p:cNvSpPr>
          <p:nvPr/>
        </p:nvSpPr>
        <p:spPr bwMode="auto">
          <a:xfrm>
            <a:off x="395288" y="6143625"/>
            <a:ext cx="76771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pitchFamily="34" charset="0"/>
              <a:buNone/>
              <a:tabLst>
                <a:tab pos="1752600" algn="l"/>
              </a:tabLst>
            </a:pPr>
            <a:r>
              <a:rPr lang="pt-BR" altLang="en-US" sz="1600" b="1" dirty="0">
                <a:solidFill>
                  <a:schemeClr val="bg1"/>
                </a:solidFill>
                <a:latin typeface="Arial" pitchFamily="34" charset="0"/>
              </a:rPr>
              <a:t>TOTALIZANDO </a:t>
            </a:r>
            <a:r>
              <a:rPr lang="pt-BR" altLang="en-US" sz="1600" b="1" dirty="0" smtClean="0">
                <a:solidFill>
                  <a:schemeClr val="bg1"/>
                </a:solidFill>
                <a:latin typeface="Arial" pitchFamily="34" charset="0"/>
              </a:rPr>
              <a:t>280 </a:t>
            </a:r>
            <a:r>
              <a:rPr lang="pt-BR" altLang="en-US" sz="1600" b="1" dirty="0">
                <a:solidFill>
                  <a:schemeClr val="bg1"/>
                </a:solidFill>
                <a:latin typeface="Arial" pitchFamily="34" charset="0"/>
              </a:rPr>
              <a:t>PROCESSOS JUDICIAIS, SENDO </a:t>
            </a:r>
            <a:r>
              <a:rPr lang="pt-BR" altLang="en-US" sz="1600" b="1" dirty="0" smtClean="0">
                <a:solidFill>
                  <a:schemeClr val="bg1"/>
                </a:solidFill>
                <a:latin typeface="Arial" pitchFamily="34" charset="0"/>
              </a:rPr>
              <a:t>52 </a:t>
            </a:r>
            <a:r>
              <a:rPr lang="pt-BR" altLang="en-US" sz="1600" b="1" dirty="0">
                <a:solidFill>
                  <a:schemeClr val="bg1"/>
                </a:solidFill>
                <a:latin typeface="Arial" pitchFamily="34" charset="0"/>
              </a:rPr>
              <a:t>SOLIDÁRIOS</a:t>
            </a:r>
          </a:p>
          <a:p>
            <a:pPr algn="just">
              <a:buFont typeface="Arial" pitchFamily="34" charset="0"/>
              <a:buNone/>
              <a:tabLst>
                <a:tab pos="1752600" algn="l"/>
              </a:tabLst>
            </a:pPr>
            <a:endParaRPr lang="pt-BR" altLang="en-US" sz="1600" dirty="0">
              <a:solidFill>
                <a:schemeClr val="bg1"/>
              </a:solidFill>
              <a:latin typeface="Arial" pitchFamily="34" charset="0"/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428596" y="4047970"/>
          <a:ext cx="8226425" cy="49990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8578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685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495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ATENDIMENTOS</a:t>
                      </a:r>
                      <a:endParaRPr lang="pt-BR" sz="15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pt-BR" sz="15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03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ATENDIMENTO CLÍNICO </a:t>
                      </a:r>
                      <a:endParaRPr lang="pt-BR" sz="15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5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</a:t>
                      </a:r>
                      <a:endParaRPr kumimoji="0" lang="pt-BR" sz="15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4" name="Tabela 13"/>
          <p:cNvGraphicFramePr>
            <a:graphicFrameLocks noGrp="1"/>
          </p:cNvGraphicFramePr>
          <p:nvPr/>
        </p:nvGraphicFramePr>
        <p:xfrm>
          <a:off x="395710" y="5143512"/>
          <a:ext cx="8248255" cy="87766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9329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152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923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PROCESSOS JUDICIAIS</a:t>
                      </a:r>
                      <a:endParaRPr lang="pt-BR" sz="1500" b="1" dirty="0"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6468" marR="66468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pt-BR" sz="1500" b="1" dirty="0"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6468" marR="66468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23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NOVOS</a:t>
                      </a:r>
                      <a:endParaRPr lang="pt-BR" sz="1500" dirty="0"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6468" marR="66468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5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pt-BR" sz="15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30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SUSPENSOS</a:t>
                      </a:r>
                      <a:endParaRPr lang="pt-BR" sz="1500" dirty="0"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6468" marR="66468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5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  <a:endParaRPr kumimoji="0" lang="pt-BR" sz="15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428596" y="785794"/>
          <a:ext cx="8215630" cy="271521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8580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575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968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RECEITAS</a:t>
                      </a:r>
                      <a:endParaRPr lang="pt-BR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3070" marR="63070" marT="0" marB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pt-BR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3070" marR="63070" marT="0" marB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673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UNIDADES BÁSICAS DE SAÚDE</a:t>
                      </a:r>
                      <a:endParaRPr lang="pt-BR" sz="15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3070" marR="63070" marT="0" marB="0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5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48.042</a:t>
                      </a:r>
                    </a:p>
                  </a:txBody>
                  <a:tcPr marL="44450" marR="4445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6737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5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FARMÁCIA CENTRAL - SAÚDE MENTAL</a:t>
                      </a:r>
                      <a:endParaRPr kumimoji="0" lang="pt-BR" sz="15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5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4.383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6737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5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AMBULATÓRIO DE DOENÇAS INFECTOCONTAGIOSAS</a:t>
                      </a:r>
                      <a:endParaRPr kumimoji="0" lang="pt-BR" sz="15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5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1.620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6737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5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CAPS AD</a:t>
                      </a:r>
                      <a:endParaRPr kumimoji="0" lang="pt-BR" sz="15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5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1.281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737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5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NUTRACÊUTICOS</a:t>
                      </a:r>
                      <a:endParaRPr kumimoji="0" lang="pt-BR" sz="15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5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6737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5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ATENÇÃO FARMACÊUTICA – FARMÁCIA MUNICIPAL</a:t>
                      </a:r>
                      <a:endParaRPr kumimoji="0" lang="pt-BR" sz="15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5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1247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5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FARMÁCIA DE ALTO CUSTO</a:t>
                      </a:r>
                      <a:endParaRPr kumimoji="0" lang="pt-BR" sz="15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5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18.133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673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pt-BR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3070" marR="63070" marT="0" marB="0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5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73.693</a:t>
                      </a:r>
                    </a:p>
                  </a:txBody>
                  <a:tcPr marL="44450" marR="4445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uxograma: Processo predefinido 6"/>
          <p:cNvSpPr/>
          <p:nvPr/>
        </p:nvSpPr>
        <p:spPr>
          <a:xfrm>
            <a:off x="3131840" y="2132855"/>
            <a:ext cx="3528392" cy="1656184"/>
          </a:xfrm>
          <a:prstGeom prst="flowChartPredefined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endParaRPr lang="pt-BR" noProof="1">
              <a:sym typeface="+mn-ea"/>
            </a:endParaRPr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7308304" y="4797151"/>
            <a:ext cx="1512168" cy="1656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598" y="2276872"/>
            <a:ext cx="3024609" cy="12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6" name="CaixaDeTexto 7"/>
          <p:cNvSpPr txBox="1">
            <a:spLocks noChangeArrowheads="1"/>
          </p:cNvSpPr>
          <p:nvPr/>
        </p:nvSpPr>
        <p:spPr bwMode="auto">
          <a:xfrm>
            <a:off x="3995936" y="908720"/>
            <a:ext cx="4896544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r" eaLnBrk="1" fontAlgn="auto" hangingPunct="1">
              <a:buFont typeface="Arial" panose="020B0604020202020204" pitchFamily="34" charset="0"/>
              <a:buNone/>
              <a:defRPr/>
            </a:pPr>
            <a:r>
              <a:rPr lang="pt-BR" sz="2000" b="1" noProof="1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ATENÇÃO À MÉDIA E ALTA COMPLEXIDADE</a:t>
            </a:r>
          </a:p>
        </p:txBody>
      </p:sp>
      <p:sp>
        <p:nvSpPr>
          <p:cNvPr id="9" name="CaixaDeTexto 7"/>
          <p:cNvSpPr txBox="1">
            <a:spLocks noChangeArrowheads="1"/>
          </p:cNvSpPr>
          <p:nvPr/>
        </p:nvSpPr>
        <p:spPr bwMode="auto">
          <a:xfrm>
            <a:off x="5220072" y="4005064"/>
            <a:ext cx="3672408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r>
              <a:rPr lang="pt-BR" sz="2000" noProof="1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ASSISTÊNCIA FARMACÊUTICA</a:t>
            </a:r>
          </a:p>
        </p:txBody>
      </p:sp>
      <p:sp>
        <p:nvSpPr>
          <p:cNvPr id="10" name="CaixaDeTexto 7"/>
          <p:cNvSpPr txBox="1">
            <a:spLocks noChangeArrowheads="1"/>
          </p:cNvSpPr>
          <p:nvPr/>
        </p:nvSpPr>
        <p:spPr bwMode="auto">
          <a:xfrm>
            <a:off x="2267841" y="4941105"/>
            <a:ext cx="4032280" cy="17543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r>
              <a:rPr lang="pt-BR" sz="5400" noProof="1"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GESTÃO EM SAÚDE</a:t>
            </a:r>
          </a:p>
        </p:txBody>
      </p:sp>
      <p:sp>
        <p:nvSpPr>
          <p:cNvPr id="11" name="CaixaDeTexto 7"/>
          <p:cNvSpPr txBox="1">
            <a:spLocks noChangeArrowheads="1"/>
          </p:cNvSpPr>
          <p:nvPr/>
        </p:nvSpPr>
        <p:spPr bwMode="auto">
          <a:xfrm>
            <a:off x="179695" y="1844890"/>
            <a:ext cx="2880370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r>
              <a:rPr lang="pt-BR" sz="2000" noProof="1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VIGILÂNCIA </a:t>
            </a:r>
          </a:p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r>
              <a:rPr lang="pt-BR" sz="2000" noProof="1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EM SAÚDE</a:t>
            </a:r>
          </a:p>
        </p:txBody>
      </p:sp>
      <p:sp>
        <p:nvSpPr>
          <p:cNvPr id="12" name="CaixaDeTexto 7"/>
          <p:cNvSpPr txBox="1">
            <a:spLocks noChangeArrowheads="1"/>
          </p:cNvSpPr>
          <p:nvPr/>
        </p:nvSpPr>
        <p:spPr bwMode="auto">
          <a:xfrm>
            <a:off x="2267840" y="1412860"/>
            <a:ext cx="3744416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r>
              <a:rPr lang="pt-BR" sz="2000" b="1" noProof="1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ATENÇÃO BÁSICA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4636007" flipH="1" flipV="1">
            <a:off x="2290187" y="3855636"/>
            <a:ext cx="1180412" cy="626295"/>
          </a:xfrm>
          <a:prstGeom prst="rect">
            <a:avLst/>
          </a:prstGeom>
          <a:noFill/>
        </p:spPr>
      </p:pic>
      <p:sp>
        <p:nvSpPr>
          <p:cNvPr id="13" name="CaixaDeTexto 7"/>
          <p:cNvSpPr txBox="1">
            <a:spLocks noChangeArrowheads="1"/>
          </p:cNvSpPr>
          <p:nvPr/>
        </p:nvSpPr>
        <p:spPr bwMode="auto">
          <a:xfrm>
            <a:off x="323705" y="3429000"/>
            <a:ext cx="2376166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r>
              <a:rPr lang="pt-BR" sz="2000" noProof="1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VIGILÂNCIA </a:t>
            </a:r>
          </a:p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r>
              <a:rPr lang="pt-BR" sz="2000" noProof="1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EM </a:t>
            </a:r>
            <a:r>
              <a:rPr lang="pt-BR" sz="2000" noProof="1" smtClean="0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ZOONOSES</a:t>
            </a:r>
            <a:endParaRPr lang="pt-BR" sz="2000" noProof="1">
              <a:solidFill>
                <a:schemeClr val="accent1">
                  <a:lumMod val="75000"/>
                </a:schemeClr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ym typeface="+mn-ea"/>
            </a:endParaRPr>
          </a:p>
        </p:txBody>
      </p:sp>
      <p:sp>
        <p:nvSpPr>
          <p:cNvPr id="15" name="CaixaDeTexto 7"/>
          <p:cNvSpPr txBox="1">
            <a:spLocks noChangeArrowheads="1"/>
          </p:cNvSpPr>
          <p:nvPr/>
        </p:nvSpPr>
        <p:spPr bwMode="auto">
          <a:xfrm>
            <a:off x="6443325" y="2492935"/>
            <a:ext cx="2700675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r>
              <a:rPr lang="pt-BR" sz="2000" noProof="1" smtClean="0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SAÚDE </a:t>
            </a:r>
          </a:p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r>
              <a:rPr lang="pt-BR" sz="2000" noProof="1" smtClean="0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MENTAL</a:t>
            </a:r>
            <a:endParaRPr lang="pt-BR" sz="2000" noProof="1">
              <a:solidFill>
                <a:schemeClr val="accent1">
                  <a:lumMod val="75000"/>
                </a:schemeClr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ym typeface="+mn-ea"/>
            </a:endParaRPr>
          </a:p>
        </p:txBody>
      </p:sp>
      <p:sp>
        <p:nvSpPr>
          <p:cNvPr id="16" name="CaixaDeTexto 7"/>
          <p:cNvSpPr txBox="1">
            <a:spLocks noChangeArrowheads="1"/>
          </p:cNvSpPr>
          <p:nvPr/>
        </p:nvSpPr>
        <p:spPr bwMode="auto">
          <a:xfrm>
            <a:off x="683730" y="620805"/>
            <a:ext cx="374441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defRPr/>
            </a:pPr>
            <a:r>
              <a:rPr lang="pt-BR" noProof="1" smtClean="0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URGÊNCIA E EMERGÊNCIA / PRESTADORES</a:t>
            </a:r>
            <a:endParaRPr lang="pt-BR" noProof="1">
              <a:solidFill>
                <a:schemeClr val="accent1">
                  <a:lumMod val="75000"/>
                </a:schemeClr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ym typeface="+mn-e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467544" y="350295"/>
            <a:ext cx="8352928" cy="58477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pt-BR" sz="3200" b="1" spc="-100" noProof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+mn-ea"/>
              </a:rPr>
              <a:t>RECURSOS HUMANOS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428596" y="980829"/>
          <a:ext cx="8215370" cy="302421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83372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816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06316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pt-BR" sz="2000" b="1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pt-BR" sz="20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RH</a:t>
                      </a:r>
                    </a:p>
                  </a:txBody>
                  <a:tcPr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marL="66081" marR="66081" marT="0" marB="0"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649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SERVIDORES DESLIGADOS</a:t>
                      </a:r>
                      <a:endParaRPr lang="pt-BR" sz="1600" b="0" dirty="0"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pt-BR" sz="1600" b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66081" marR="6608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9608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SERVIDORES EM FÉRIAS</a:t>
                      </a:r>
                      <a:endParaRPr lang="pt-BR" sz="1600" b="0" dirty="0"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pt-BR" sz="1600" b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529</a:t>
                      </a:r>
                    </a:p>
                  </a:txBody>
                  <a:tcPr marL="66081" marR="66081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428596" y="4221055"/>
          <a:ext cx="8215370" cy="2448171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83372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816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6298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pt-BR" sz="16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EDUCAÇÃO PERMANENTE</a:t>
                      </a:r>
                      <a:r>
                        <a:rPr kumimoji="0" lang="pt-BR" sz="1600" b="1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EM SAÚDE</a:t>
                      </a:r>
                      <a:endParaRPr kumimoji="0" lang="pt-BR" sz="1600" b="1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marL="66081" marR="66081" marT="0" marB="0"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4259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728720" algn="l"/>
                        </a:tabLst>
                      </a:pPr>
                      <a:r>
                        <a:rPr lang="pt-BR" sz="1600" b="0" dirty="0" smtClean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PARTICIPAÇÕES DE</a:t>
                      </a:r>
                      <a:r>
                        <a:rPr lang="pt-BR" sz="1600" b="0" baseline="0" dirty="0" smtClean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 PROFISSIONAIS</a:t>
                      </a:r>
                      <a:endParaRPr lang="pt-BR" sz="1600" b="0" dirty="0"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kumimoji="0" lang="pt-BR" sz="16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745</a:t>
                      </a:r>
                      <a:endParaRPr kumimoji="0" lang="pt-BR" sz="16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6081" marR="66081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4259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728720" algn="l"/>
                        </a:tabLst>
                      </a:pPr>
                      <a:r>
                        <a:rPr lang="pt-BR" sz="1600" b="0" dirty="0" smtClean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CARGA HORÁRIA</a:t>
                      </a:r>
                      <a:endParaRPr lang="pt-BR" sz="1600" b="0" dirty="0"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pt-BR" sz="16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11.468 horas</a:t>
                      </a:r>
                      <a:endParaRPr kumimoji="0" lang="pt-BR" sz="16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6081" marR="6608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ChangeArrowheads="1"/>
          </p:cNvSpPr>
          <p:nvPr/>
        </p:nvSpPr>
        <p:spPr bwMode="auto">
          <a:xfrm>
            <a:off x="323850" y="188913"/>
            <a:ext cx="84963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buFont typeface="Arial" pitchFamily="34" charset="0"/>
              <a:buNone/>
            </a:pPr>
            <a:r>
              <a:rPr lang="pt-BR" altLang="en-US" sz="3600" b="1" dirty="0">
                <a:solidFill>
                  <a:schemeClr val="bg1"/>
                </a:solidFill>
                <a:latin typeface="Arial" pitchFamily="34" charset="0"/>
              </a:rPr>
              <a:t>CENTRAL DE REGULAÇÃO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539721" y="836821"/>
          <a:ext cx="8064559" cy="223215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62482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16342"/>
              </a:tblGrid>
              <a:tr h="417649">
                <a:tc gridSpan="2"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pt-BR" sz="16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EXAME AGENDADOS</a:t>
                      </a:r>
                      <a:endParaRPr kumimoji="0" lang="pt-BR" sz="1600" b="1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6579" marR="66579" marT="0" marB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00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SERVIÇOS PRÓPRIOS</a:t>
                      </a:r>
                      <a:endParaRPr lang="pt-BR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6579" marR="66579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400" b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8.655</a:t>
                      </a:r>
                      <a:endParaRPr kumimoji="0" lang="pt-BR" sz="1400" b="0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6579" marR="66579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00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SERVIÇOS REFERENCIADOS</a:t>
                      </a:r>
                      <a:endParaRPr lang="pt-BR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6579" marR="66579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400" b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1.565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00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SERVIÇOS CONTRATADOS</a:t>
                      </a:r>
                      <a:endParaRPr lang="pt-BR" sz="14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6579" marR="66579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400" b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6.202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642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pt-B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pt-BR" sz="16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6579" marR="66579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4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16.422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539720" y="3212986"/>
          <a:ext cx="8064560" cy="208814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63179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466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07879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pt-BR" sz="16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CIRURGIAS ELETIVAS</a:t>
                      </a:r>
                      <a:endParaRPr kumimoji="0" lang="pt-BR" sz="1600" b="1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105" marR="44105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marL="44105" marR="44105" marT="0" marB="0" anchor="ctr"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0066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400" b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ENCAMINHADOS PARA CIRURGIA NO HOSPITAL SANTA BÁRBARA</a:t>
                      </a:r>
                    </a:p>
                  </a:txBody>
                  <a:tcPr marL="44450" marR="4445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400" b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1.565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0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ENCAMINHADOS PARA REFERÊNCIAS SUS NO ESTADO</a:t>
                      </a:r>
                    </a:p>
                  </a:txBody>
                  <a:tcPr marL="44450" marR="4445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400" b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1.216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066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400" b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PROCEDIMENTO DERMATOLÓGICO NO CENTRO DE ESPECIALIDADES</a:t>
                      </a:r>
                    </a:p>
                  </a:txBody>
                  <a:tcPr marL="44450" marR="4445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400" b="0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248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066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6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44450" marR="4445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400" b="1" kern="12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3.029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539720" y="5445140"/>
          <a:ext cx="8064559" cy="122408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5754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4340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4570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58214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pt-BR" sz="16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AGENDAMENTO DE TRANSPORTE</a:t>
                      </a:r>
                      <a:endParaRPr kumimoji="0" lang="pt-BR" sz="1600" b="1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3969" marR="43969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marL="43969" marR="43969" marT="0" marB="0" anchor="ctr"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marL="43969" marR="43969" marT="0" marB="0" anchor="ctr"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29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PACIENTES</a:t>
                      </a:r>
                      <a:endParaRPr lang="pt-BR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43969" marR="43969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ACOMPANHANTES</a:t>
                      </a:r>
                      <a:endParaRPr lang="pt-BR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43969" marR="43969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GERAL</a:t>
                      </a:r>
                      <a:endParaRPr lang="pt-BR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43969" marR="43969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29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8.768</a:t>
                      </a:r>
                      <a:endParaRPr lang="pt-BR" sz="14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3.800</a:t>
                      </a:r>
                      <a:endParaRPr lang="pt-BR" sz="14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12.568</a:t>
                      </a:r>
                      <a:endParaRPr lang="pt-BR" sz="1400" dirty="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ChangeArrowheads="1"/>
          </p:cNvSpPr>
          <p:nvPr/>
        </p:nvSpPr>
        <p:spPr bwMode="auto">
          <a:xfrm>
            <a:off x="214313" y="188913"/>
            <a:ext cx="87153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buFont typeface="Arial" pitchFamily="34" charset="0"/>
              <a:buNone/>
            </a:pPr>
            <a:r>
              <a:rPr lang="pt-BR" alt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TRANSPORTE DA SAÚDE</a:t>
            </a:r>
          </a:p>
        </p:txBody>
      </p:sp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251700" y="620802"/>
          <a:ext cx="8640600" cy="604842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61356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049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1894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TRANSPORTE URBANO</a:t>
                      </a:r>
                      <a:endParaRPr lang="pt-BR" sz="1600" b="1" dirty="0"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7651" marR="67651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marL="67650" marR="67650" marT="0" marB="0"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828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Nº </a:t>
                      </a:r>
                      <a:r>
                        <a:rPr lang="pt-B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ATENDIMENTOS</a:t>
                      </a:r>
                      <a:endParaRPr lang="pt-BR" sz="1600" dirty="0"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438" marR="68438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pt-BR" sz="16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3.546</a:t>
                      </a:r>
                    </a:p>
                  </a:txBody>
                  <a:tcPr marL="9525" marR="9525" marT="9525" marB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89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Nº </a:t>
                      </a:r>
                      <a:r>
                        <a:rPr lang="pt-B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VIAGENS</a:t>
                      </a:r>
                      <a:endParaRPr lang="pt-BR" sz="1600" dirty="0"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438" marR="68438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pt-BR" sz="16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3.004</a:t>
                      </a:r>
                    </a:p>
                  </a:txBody>
                  <a:tcPr marL="9525" marR="9525" marT="9525" marB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894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TRANSPORTE INTERURBANO</a:t>
                      </a:r>
                      <a:endParaRPr lang="pt-BR" sz="1600" b="1" dirty="0"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7651" marR="67651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marL="0" marR="0" marT="0" marB="0" anchor="b"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189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Nº </a:t>
                      </a:r>
                      <a:r>
                        <a:rPr lang="pt-B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ATENDIMENTOS</a:t>
                      </a:r>
                      <a:endParaRPr lang="pt-BR" sz="1600" dirty="0"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7916" marR="67916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pt-BR" sz="16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7.270</a:t>
                      </a:r>
                    </a:p>
                  </a:txBody>
                  <a:tcPr marL="9525" marR="9525" marT="9525" marB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189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Nº </a:t>
                      </a:r>
                      <a:r>
                        <a:rPr lang="pt-B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VIAGENS</a:t>
                      </a:r>
                      <a:endParaRPr lang="pt-BR" sz="1600" dirty="0"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7916" marR="67916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pt-BR" sz="16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964</a:t>
                      </a:r>
                    </a:p>
                  </a:txBody>
                  <a:tcPr marL="9525" marR="9525" marT="9525" marB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6823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t-BR" sz="1600" b="1" dirty="0" smtClean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  <a:sym typeface="+mn-ea"/>
                        </a:rPr>
                        <a:t>QUILOMETRAGEM PERCORRIDA URBANO + INTERUBANO</a:t>
                      </a:r>
                      <a:endParaRPr lang="pt-BR" altLang="en-US" sz="1600" b="1" dirty="0" smtClean="0"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7916" marR="67916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marL="0" marR="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682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TOTAL </a:t>
                      </a:r>
                    </a:p>
                  </a:txBody>
                  <a:tcPr marL="67916" marR="67916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pt-BR" sz="16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185.523</a:t>
                      </a:r>
                    </a:p>
                  </a:txBody>
                  <a:tcPr marL="0" marR="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66823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PROJETO PASSE VIDA</a:t>
                      </a:r>
                      <a:endParaRPr lang="pt-BR" sz="1600" dirty="0"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7916" marR="67916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marL="0" marR="0" marT="0" marB="0" anchor="ctr"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0749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USUÁRIOS</a:t>
                      </a:r>
                      <a:endParaRPr lang="pt-BR" sz="1600" b="0" dirty="0"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1" marR="68581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pt-BR" sz="16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148</a:t>
                      </a:r>
                    </a:p>
                  </a:txBody>
                  <a:tcPr marL="68580" marR="6858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0749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PASSES </a:t>
                      </a:r>
                      <a:r>
                        <a:rPr lang="pt-BR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 </a:t>
                      </a:r>
                      <a:r>
                        <a:rPr lang="pt-BR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CRÉDITOS</a:t>
                      </a:r>
                      <a:endParaRPr lang="pt-BR" sz="1600" b="0" dirty="0"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1" marR="68581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pt-BR" sz="16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3.614</a:t>
                      </a:r>
                    </a:p>
                  </a:txBody>
                  <a:tcPr marL="68580" marR="6858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07494">
                <a:tc gridSpan="2"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PROJETO FÊNIX (Transporte Adaptado)</a:t>
                      </a:r>
                      <a:endParaRPr kumimoji="0" lang="pt-BR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1" marR="68581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pt-BR" sz="160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49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Nº DE PACIENTES</a:t>
                      </a:r>
                      <a:endParaRPr lang="pt-BR" sz="1600" b="0" dirty="0"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1" marR="68581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pt-BR" sz="16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4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 smtClean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Nº DE VIAGENS</a:t>
                      </a:r>
                    </a:p>
                  </a:txBody>
                  <a:tcPr marL="68581" marR="68581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pt-BR" sz="16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2.688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49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KM</a:t>
                      </a:r>
                      <a:endParaRPr lang="pt-BR" sz="1600" b="1" dirty="0"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1" marR="68581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pt-BR" sz="16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25.578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635896" y="1916831"/>
            <a:ext cx="5112568" cy="1800200"/>
          </a:xfrm>
        </p:spPr>
        <p:txBody>
          <a:bodyPr anchor="ctr"/>
          <a:lstStyle/>
          <a:p>
            <a:pPr algn="ctr" eaLnBrk="1" fontAlgn="auto" hangingPunct="1">
              <a:defRPr/>
            </a:pPr>
            <a:r>
              <a:rPr lang="pt-BR" sz="5400" b="1" noProof="1" smtClean="0">
                <a:solidFill>
                  <a:srgbClr val="4F6208"/>
                </a:solidFill>
                <a:latin typeface="Calibri" panose="020F0502020204030204" pitchFamily="34" charset="0"/>
              </a:rPr>
              <a:t>DEMONSTRATIVO FINANCEIRO</a:t>
            </a:r>
            <a:endParaRPr lang="pt-BR" sz="4800" noProof="1"/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7308304" y="4797151"/>
            <a:ext cx="1512168" cy="1656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23528" y="1139179"/>
            <a:ext cx="3235775" cy="40900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ChangeArrowheads="1"/>
          </p:cNvSpPr>
          <p:nvPr/>
        </p:nvSpPr>
        <p:spPr bwMode="auto">
          <a:xfrm>
            <a:off x="214313" y="189062"/>
            <a:ext cx="87153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buFont typeface="Arial" pitchFamily="34" charset="0"/>
              <a:buNone/>
            </a:pPr>
            <a:r>
              <a:rPr lang="pt-BR" alt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OUVIDORIA SUS</a:t>
            </a:r>
            <a:endParaRPr lang="pt-BR" alt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251700" y="764814"/>
          <a:ext cx="8640600" cy="590441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61356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049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163130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MEIO DE ATENDIMENTO</a:t>
                      </a:r>
                      <a:endParaRPr lang="pt-BR" sz="2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6" marR="9526" marT="9525" marB="9525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pt-BR" sz="2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6" marR="9526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934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TELEFONE</a:t>
                      </a:r>
                      <a:endParaRPr lang="pt-BR" sz="1800" dirty="0" smtClean="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371</a:t>
                      </a:r>
                      <a:endParaRPr lang="pt-BR" sz="18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934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PESSOALMENTE</a:t>
                      </a:r>
                      <a:endParaRPr lang="pt-BR" sz="1800" dirty="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215</a:t>
                      </a:r>
                      <a:endParaRPr lang="pt-BR" sz="1800" dirty="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1934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 smtClean="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E-MAIL</a:t>
                      </a:r>
                      <a:endParaRPr lang="pt-BR" sz="1800" dirty="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41</a:t>
                      </a:r>
                      <a:endParaRPr lang="pt-BR" sz="18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160869"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pt-BR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6" marR="9526" marT="9525" marB="9525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b="1" dirty="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627</a:t>
                      </a:r>
                      <a:endParaRPr lang="pt-BR" sz="1800" dirty="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ChangeArrowheads="1"/>
          </p:cNvSpPr>
          <p:nvPr/>
        </p:nvSpPr>
        <p:spPr bwMode="auto">
          <a:xfrm>
            <a:off x="214313" y="189062"/>
            <a:ext cx="87153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>
              <a:buFont typeface="Arial" pitchFamily="34" charset="0"/>
              <a:buNone/>
            </a:pPr>
            <a:r>
              <a:rPr lang="pt-BR" alt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OUVIDORIA SUS</a:t>
            </a:r>
            <a:endParaRPr lang="pt-BR" alt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251700" y="764813"/>
          <a:ext cx="8640600" cy="590441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8324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0819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68583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ASSUNTOS</a:t>
                      </a:r>
                      <a:endParaRPr lang="pt-BR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6" marR="9526" marT="9525" marB="9525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MANIFESTAÇÕES</a:t>
                      </a:r>
                      <a:endParaRPr lang="pt-BR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6" marR="9526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834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ASSISTÊNCIA À SAÚDE</a:t>
                      </a:r>
                      <a:endParaRPr lang="pt-BR" sz="18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277</a:t>
                      </a:r>
                      <a:endParaRPr lang="pt-BR" sz="18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834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GESTÃO </a:t>
                      </a:r>
                      <a:endParaRPr lang="pt-BR" sz="18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252</a:t>
                      </a:r>
                      <a:endParaRPr lang="pt-BR" sz="18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013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VIGILÂNCIA SANITÁRIA</a:t>
                      </a:r>
                      <a:endParaRPr lang="pt-BR" sz="18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32</a:t>
                      </a:r>
                      <a:endParaRPr lang="pt-BR" sz="18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834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VIGILÂNCIA EM SAÚDE  </a:t>
                      </a:r>
                      <a:endParaRPr lang="pt-BR" sz="18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21</a:t>
                      </a:r>
                      <a:endParaRPr lang="pt-BR" sz="18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8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ASSISTÊNCIA FARMACÊUTICA  </a:t>
                      </a:r>
                      <a:endParaRPr lang="pt-BR" sz="18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16</a:t>
                      </a:r>
                      <a:endParaRPr lang="pt-BR" sz="18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108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ALIMENTO</a:t>
                      </a:r>
                      <a:endParaRPr lang="pt-BR" sz="18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12</a:t>
                      </a:r>
                      <a:endParaRPr lang="pt-BR" sz="18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4734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ASSISTÊNCIA ODONTOLÓGICA</a:t>
                      </a:r>
                      <a:endParaRPr lang="pt-BR" sz="18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6</a:t>
                      </a:r>
                      <a:endParaRPr lang="pt-BR" sz="1800" dirty="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5108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TRANSPORTE</a:t>
                      </a:r>
                      <a:endParaRPr lang="pt-BR" sz="18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6</a:t>
                      </a:r>
                      <a:endParaRPr lang="pt-BR" sz="18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5108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PRODUTOS PARA SAÚDE/CORRELATOS</a:t>
                      </a:r>
                      <a:endParaRPr lang="pt-BR" sz="1800" dirty="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5</a:t>
                      </a:r>
                      <a:endParaRPr lang="pt-BR" sz="180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567477">
                <a:tc>
                  <a:txBody>
                    <a:bodyPr/>
                    <a:lstStyle/>
                    <a:p>
                      <a:pPr fontAlgn="b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pt-BR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9526" marR="9526" marT="9525" marB="9525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b="1" dirty="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627</a:t>
                      </a:r>
                      <a:endParaRPr lang="pt-BR" sz="1800" dirty="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uxograma: Processo predefinido 6"/>
          <p:cNvSpPr/>
          <p:nvPr/>
        </p:nvSpPr>
        <p:spPr>
          <a:xfrm>
            <a:off x="3419872" y="2132855"/>
            <a:ext cx="3528392" cy="1656184"/>
          </a:xfrm>
          <a:prstGeom prst="flowChartPredefined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endParaRPr lang="pt-BR" noProof="1">
              <a:sym typeface="+mn-ea"/>
            </a:endParaRPr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7308304" y="4797151"/>
            <a:ext cx="1512168" cy="1656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7630" y="2276872"/>
            <a:ext cx="3024610" cy="12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6" name="CaixaDeTexto 7"/>
          <p:cNvSpPr txBox="1">
            <a:spLocks noChangeArrowheads="1"/>
          </p:cNvSpPr>
          <p:nvPr/>
        </p:nvSpPr>
        <p:spPr bwMode="auto">
          <a:xfrm>
            <a:off x="3995936" y="908720"/>
            <a:ext cx="4896544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r" eaLnBrk="1" fontAlgn="auto" hangingPunct="1">
              <a:buFont typeface="Arial" panose="020B0604020202020204" pitchFamily="34" charset="0"/>
              <a:buNone/>
              <a:defRPr/>
            </a:pPr>
            <a:r>
              <a:rPr lang="pt-BR" sz="2000" b="1" noProof="1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ATENÇÃO À MÉDIA E ALTA COMPLEXIDADE</a:t>
            </a:r>
          </a:p>
        </p:txBody>
      </p:sp>
      <p:sp>
        <p:nvSpPr>
          <p:cNvPr id="9" name="CaixaDeTexto 7"/>
          <p:cNvSpPr txBox="1">
            <a:spLocks noChangeArrowheads="1"/>
          </p:cNvSpPr>
          <p:nvPr/>
        </p:nvSpPr>
        <p:spPr bwMode="auto">
          <a:xfrm>
            <a:off x="5652120" y="4005064"/>
            <a:ext cx="3672408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r>
              <a:rPr lang="pt-BR" sz="2000" noProof="1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ASSISTÊNCIA FARMACÊUTICA</a:t>
            </a:r>
          </a:p>
        </p:txBody>
      </p:sp>
      <p:sp>
        <p:nvSpPr>
          <p:cNvPr id="10" name="CaixaDeTexto 7"/>
          <p:cNvSpPr txBox="1">
            <a:spLocks noChangeArrowheads="1"/>
          </p:cNvSpPr>
          <p:nvPr/>
        </p:nvSpPr>
        <p:spPr bwMode="auto">
          <a:xfrm>
            <a:off x="4211975" y="5013110"/>
            <a:ext cx="288037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r>
              <a:rPr lang="pt-BR" sz="2000" noProof="1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GESTÃO EM SAÚDE</a:t>
            </a:r>
          </a:p>
        </p:txBody>
      </p:sp>
      <p:sp>
        <p:nvSpPr>
          <p:cNvPr id="11" name="CaixaDeTexto 7"/>
          <p:cNvSpPr txBox="1">
            <a:spLocks noChangeArrowheads="1"/>
          </p:cNvSpPr>
          <p:nvPr/>
        </p:nvSpPr>
        <p:spPr bwMode="auto">
          <a:xfrm>
            <a:off x="251519" y="3789040"/>
            <a:ext cx="3816445" cy="15696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r>
              <a:rPr lang="pt-BR" sz="4800" noProof="1">
                <a:solidFill>
                  <a:schemeClr val="accent2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VIGILÂNCIA </a:t>
            </a:r>
          </a:p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r>
              <a:rPr lang="pt-BR" sz="4800" noProof="1">
                <a:solidFill>
                  <a:schemeClr val="accent2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EM SAÚDE</a:t>
            </a:r>
          </a:p>
        </p:txBody>
      </p:sp>
      <p:sp>
        <p:nvSpPr>
          <p:cNvPr id="12" name="CaixaDeTexto 7"/>
          <p:cNvSpPr txBox="1">
            <a:spLocks noChangeArrowheads="1"/>
          </p:cNvSpPr>
          <p:nvPr/>
        </p:nvSpPr>
        <p:spPr bwMode="auto">
          <a:xfrm>
            <a:off x="2339845" y="1556870"/>
            <a:ext cx="3744416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r>
              <a:rPr lang="pt-BR" sz="2000" b="1" noProof="1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ATENÇÃO BÁSICA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8108384" flipH="1" flipV="1">
            <a:off x="2110714" y="2630347"/>
            <a:ext cx="1180412" cy="626295"/>
          </a:xfrm>
          <a:prstGeom prst="rect">
            <a:avLst/>
          </a:prstGeom>
          <a:noFill/>
        </p:spPr>
      </p:pic>
      <p:sp>
        <p:nvSpPr>
          <p:cNvPr id="13" name="CaixaDeTexto 7"/>
          <p:cNvSpPr txBox="1">
            <a:spLocks noChangeArrowheads="1"/>
          </p:cNvSpPr>
          <p:nvPr/>
        </p:nvSpPr>
        <p:spPr bwMode="auto">
          <a:xfrm>
            <a:off x="251700" y="1700880"/>
            <a:ext cx="2771875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r>
              <a:rPr lang="pt-BR" sz="2000" noProof="1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VIGILÂNCIA </a:t>
            </a:r>
          </a:p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r>
              <a:rPr lang="pt-BR" sz="2000" noProof="1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EM </a:t>
            </a:r>
            <a:r>
              <a:rPr lang="pt-BR" sz="2000" noProof="1" smtClean="0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ZOONOSES</a:t>
            </a:r>
            <a:endParaRPr lang="pt-BR" sz="2000" noProof="1">
              <a:solidFill>
                <a:schemeClr val="accent1">
                  <a:lumMod val="75000"/>
                </a:schemeClr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ym typeface="+mn-ea"/>
            </a:endParaRPr>
          </a:p>
        </p:txBody>
      </p:sp>
      <p:sp>
        <p:nvSpPr>
          <p:cNvPr id="15" name="CaixaDeTexto 7"/>
          <p:cNvSpPr txBox="1">
            <a:spLocks noChangeArrowheads="1"/>
          </p:cNvSpPr>
          <p:nvPr/>
        </p:nvSpPr>
        <p:spPr bwMode="auto">
          <a:xfrm>
            <a:off x="6660145" y="2492935"/>
            <a:ext cx="2700675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r>
              <a:rPr lang="pt-BR" sz="2000" noProof="1" smtClean="0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SAÚDE </a:t>
            </a:r>
          </a:p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r>
              <a:rPr lang="pt-BR" sz="2000" noProof="1" smtClean="0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MENTAL</a:t>
            </a:r>
            <a:endParaRPr lang="pt-BR" sz="2000" noProof="1">
              <a:solidFill>
                <a:schemeClr val="accent1">
                  <a:lumMod val="75000"/>
                </a:schemeClr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ym typeface="+mn-ea"/>
            </a:endParaRPr>
          </a:p>
        </p:txBody>
      </p:sp>
      <p:sp>
        <p:nvSpPr>
          <p:cNvPr id="16" name="CaixaDeTexto 7"/>
          <p:cNvSpPr txBox="1">
            <a:spLocks noChangeArrowheads="1"/>
          </p:cNvSpPr>
          <p:nvPr/>
        </p:nvSpPr>
        <p:spPr bwMode="auto">
          <a:xfrm>
            <a:off x="755735" y="620805"/>
            <a:ext cx="374441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defRPr/>
            </a:pPr>
            <a:r>
              <a:rPr lang="pt-BR" noProof="1" smtClean="0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URGÊNCIA E EMERGÊNCIA / PRESTADORES</a:t>
            </a:r>
            <a:endParaRPr lang="pt-BR" noProof="1">
              <a:solidFill>
                <a:schemeClr val="accent1">
                  <a:lumMod val="75000"/>
                </a:schemeClr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ym typeface="+mn-e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ítulo 2"/>
          <p:cNvSpPr txBox="1">
            <a:spLocks noChangeArrowheads="1"/>
          </p:cNvSpPr>
          <p:nvPr/>
        </p:nvSpPr>
        <p:spPr bwMode="auto">
          <a:xfrm>
            <a:off x="323850" y="142875"/>
            <a:ext cx="81724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 typeface="Arial" pitchFamily="34" charset="0"/>
              <a:buNone/>
            </a:pPr>
            <a:r>
              <a:rPr lang="pt-BR" altLang="en-US" sz="3600" b="1" dirty="0">
                <a:solidFill>
                  <a:schemeClr val="bg1"/>
                </a:solidFill>
                <a:latin typeface="Arial" pitchFamily="34" charset="0"/>
              </a:rPr>
              <a:t>VIGILÂNCIA  EM SAÚDE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323705" y="857232"/>
          <a:ext cx="8496589" cy="216899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679727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993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2794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pt-BR" sz="20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VIGILÂNCIA EPIDEMIOLÓGICA</a:t>
                      </a:r>
                    </a:p>
                  </a:txBody>
                  <a:tcPr marL="65509" marR="65509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marL="65509" marR="65509" marT="0" marB="0"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728720" algn="l"/>
                        </a:tabLst>
                      </a:pPr>
                      <a:r>
                        <a:rPr lang="pt-BR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 DE ATIVIDADES</a:t>
                      </a:r>
                      <a:r>
                        <a:rPr lang="pt-BR" sz="1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REALIZADAS</a:t>
                      </a:r>
                      <a:endParaRPr lang="pt-BR" sz="1100" b="0" dirty="0"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pt-BR" sz="18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807</a:t>
                      </a:r>
                      <a:endParaRPr kumimoji="0" lang="pt-BR" sz="18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6081" marR="66081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</a:t>
                      </a:r>
                      <a:r>
                        <a:rPr lang="pt-BR" sz="1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NOTIFICAÇÕES / INVESTIGAÇÕES</a:t>
                      </a:r>
                      <a:endParaRPr lang="pt-BR" sz="1600" b="0" dirty="0"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pt-BR" sz="18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2.961</a:t>
                      </a:r>
                    </a:p>
                  </a:txBody>
                  <a:tcPr marL="66081" marR="66081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</a:t>
                      </a:r>
                      <a:r>
                        <a:rPr lang="pt-BR" sz="1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pt-BR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CONFIRMAÇÕES</a:t>
                      </a:r>
                      <a:endParaRPr lang="pt-BR" sz="1600" b="0" dirty="0"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pt-BR" sz="18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1.949</a:t>
                      </a:r>
                    </a:p>
                  </a:txBody>
                  <a:tcPr marL="66081" marR="6608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279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TOTAL</a:t>
                      </a:r>
                      <a:endParaRPr lang="pt-BR" sz="1600" b="1" dirty="0"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pt-BR" sz="18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5.717</a:t>
                      </a:r>
                    </a:p>
                  </a:txBody>
                  <a:tcPr marL="66081" marR="6608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323705" y="3212986"/>
          <a:ext cx="8496589" cy="345623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679727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993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9374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pt-BR" sz="20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VIGILÂNCIA SANITÁRIA</a:t>
                      </a:r>
                    </a:p>
                  </a:txBody>
                  <a:tcPr marL="65509" marR="65509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marL="65509" marR="65509" marT="0" marB="0"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374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728720" algn="l"/>
                        </a:tabLst>
                      </a:pPr>
                      <a:r>
                        <a:rPr kumimoji="0" lang="pt-BR" sz="16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SERVIÇOS DE SAÚDE</a:t>
                      </a:r>
                      <a:endParaRPr lang="pt-BR" sz="1050" b="0" dirty="0"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pt-BR" sz="18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1.960</a:t>
                      </a: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37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pt-BR" sz="16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PRODUTOS DE SAÚDE</a:t>
                      </a:r>
                      <a:endParaRPr lang="pt-BR" sz="1400" b="0" dirty="0"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pt-BR" sz="18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5.585</a:t>
                      </a: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37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pt-BR" sz="16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MEIO AMBIENTE</a:t>
                      </a:r>
                      <a:endParaRPr lang="pt-BR" sz="1050" b="0" dirty="0"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pt-BR" sz="18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1.421</a:t>
                      </a: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937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pt-BR" sz="16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SAÚDE DO TRABALHADOR</a:t>
                      </a:r>
                      <a:endParaRPr lang="pt-BR" sz="1050" b="0" dirty="0"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pt-BR" sz="18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6.201</a:t>
                      </a: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937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pt-BR" sz="16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AÇÕES ADMINISTRATIVAS</a:t>
                      </a:r>
                      <a:endParaRPr lang="pt-BR" sz="1050" b="0" dirty="0"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pt-BR" sz="18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14.497</a:t>
                      </a: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9374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TOTAL</a:t>
                      </a:r>
                      <a:endParaRPr lang="pt-BR" sz="1600" b="1" dirty="0"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pt-BR" sz="18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29.664</a:t>
                      </a: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ítulo 2"/>
          <p:cNvSpPr txBox="1">
            <a:spLocks noChangeArrowheads="1"/>
          </p:cNvSpPr>
          <p:nvPr/>
        </p:nvSpPr>
        <p:spPr bwMode="auto">
          <a:xfrm>
            <a:off x="0" y="0"/>
            <a:ext cx="9144000" cy="90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 typeface="Arial" pitchFamily="34" charset="0"/>
              <a:buNone/>
            </a:pPr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NOTIFICAÇÕES DE DENGUE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JANEIRO A ABRIL</a:t>
            </a:r>
            <a:endParaRPr lang="pt-BR" alt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179696" y="908792"/>
          <a:ext cx="8784610" cy="5760431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1865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980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178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 smtClean="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Positivos autóctones</a:t>
                      </a:r>
                      <a:endParaRPr lang="pt-BR" sz="2400" dirty="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2400" b="0" kern="1200" dirty="0" smtClean="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154</a:t>
                      </a:r>
                      <a:endParaRPr kumimoji="0" lang="pt-BR" sz="2400" b="0" kern="1200" dirty="0">
                        <a:solidFill>
                          <a:srgbClr val="000000"/>
                        </a:solidFill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44450" marR="4445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25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Positivos </a:t>
                      </a:r>
                      <a:r>
                        <a:rPr lang="pt-BR" sz="2400" dirty="0" smtClean="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importados</a:t>
                      </a:r>
                      <a:endParaRPr lang="pt-BR" sz="2400" dirty="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2400" b="0" kern="1200" dirty="0" smtClean="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-</a:t>
                      </a:r>
                      <a:endParaRPr kumimoji="0" lang="pt-BR" sz="2400" b="0" kern="1200" dirty="0">
                        <a:solidFill>
                          <a:srgbClr val="000000"/>
                        </a:solidFill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44450" marR="4445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77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 smtClean="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Positivos de</a:t>
                      </a:r>
                      <a:r>
                        <a:rPr lang="pt-BR" sz="2400" baseline="0" dirty="0" smtClean="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 outros municípios</a:t>
                      </a:r>
                      <a:endParaRPr lang="pt-BR" sz="2400" dirty="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2400" b="0" kern="1200" dirty="0" smtClean="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2</a:t>
                      </a:r>
                      <a:endParaRPr kumimoji="0" lang="pt-BR" sz="2400" b="0" kern="1200" dirty="0">
                        <a:solidFill>
                          <a:srgbClr val="000000"/>
                        </a:solidFill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44450" marR="4445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77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 smtClean="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Descartados</a:t>
                      </a:r>
                      <a:endParaRPr lang="pt-BR" sz="2400" dirty="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2400" b="0" kern="1200" dirty="0" smtClean="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424</a:t>
                      </a:r>
                      <a:endParaRPr kumimoji="0" lang="pt-BR" sz="2400" b="0" kern="1200" dirty="0">
                        <a:solidFill>
                          <a:srgbClr val="000000"/>
                        </a:solidFill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44450" marR="4445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177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 smtClean="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Descartados de outros municípios</a:t>
                      </a:r>
                      <a:endParaRPr lang="pt-BR" sz="2400" dirty="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2400" b="0" kern="1200" dirty="0" smtClean="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4</a:t>
                      </a:r>
                      <a:endParaRPr kumimoji="0" lang="pt-BR" sz="2400" b="0" kern="1200" dirty="0">
                        <a:solidFill>
                          <a:srgbClr val="000000"/>
                        </a:solidFill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517789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2400" kern="1200" dirty="0" smtClean="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Em investigação (30/04)</a:t>
                      </a:r>
                      <a:endParaRPr kumimoji="0" lang="pt-BR" sz="2400" kern="1200" dirty="0">
                        <a:solidFill>
                          <a:srgbClr val="000000"/>
                        </a:solidFill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44450" marR="4445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2400" b="0" kern="1200" dirty="0" smtClean="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140</a:t>
                      </a:r>
                      <a:endParaRPr kumimoji="0" lang="pt-BR" sz="2400" b="0" kern="1200" dirty="0">
                        <a:solidFill>
                          <a:srgbClr val="000000"/>
                        </a:solidFill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44450" marR="4445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177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kern="1200" dirty="0" smtClean="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Em investigação / aguardando resultado de outros municípios (30/04)</a:t>
                      </a:r>
                    </a:p>
                  </a:txBody>
                  <a:tcPr marL="44450" marR="4445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2400" b="0" kern="1200" dirty="0" smtClean="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-</a:t>
                      </a:r>
                      <a:endParaRPr kumimoji="0" lang="pt-BR" sz="2400" b="0" kern="1200" dirty="0">
                        <a:solidFill>
                          <a:srgbClr val="000000"/>
                        </a:solidFill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789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2400" kern="1200" dirty="0" smtClean="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Óbitos confirmados</a:t>
                      </a:r>
                      <a:endParaRPr kumimoji="0" lang="pt-BR" sz="2400" kern="1200" dirty="0">
                        <a:solidFill>
                          <a:srgbClr val="000000"/>
                        </a:solidFill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44450" marR="4445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2400" b="0" kern="1200" dirty="0" smtClean="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-</a:t>
                      </a:r>
                      <a:endParaRPr kumimoji="0" lang="pt-BR" sz="2400" b="0" kern="1200" dirty="0">
                        <a:solidFill>
                          <a:srgbClr val="000000"/>
                        </a:solidFill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7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400" kern="1200" dirty="0" smtClean="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Óbitos em</a:t>
                      </a:r>
                      <a:r>
                        <a:rPr kumimoji="0" lang="pt-BR" sz="2400" kern="1200" baseline="0" dirty="0" smtClean="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 investigação</a:t>
                      </a:r>
                      <a:endParaRPr kumimoji="0" lang="pt-BR" sz="2400" kern="1200" dirty="0" smtClean="0">
                        <a:solidFill>
                          <a:srgbClr val="000000"/>
                        </a:solidFill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44450" marR="4445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2400" b="0" kern="1200" dirty="0" smtClean="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-</a:t>
                      </a:r>
                      <a:endParaRPr kumimoji="0" lang="pt-BR" sz="2400" b="0" kern="1200" dirty="0">
                        <a:solidFill>
                          <a:srgbClr val="000000"/>
                        </a:solidFill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7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400" kern="1200" dirty="0" smtClean="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Óbitos descartados</a:t>
                      </a:r>
                    </a:p>
                  </a:txBody>
                  <a:tcPr marL="44450" marR="4445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2400" b="0" kern="1200" dirty="0" smtClean="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1</a:t>
                      </a:r>
                      <a:endParaRPr kumimoji="0" lang="pt-BR" sz="2400" b="0" kern="1200" dirty="0">
                        <a:solidFill>
                          <a:srgbClr val="000000"/>
                        </a:solidFill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7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400" kern="1200" dirty="0" smtClean="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Notificações no quadrimestre</a:t>
                      </a:r>
                    </a:p>
                  </a:txBody>
                  <a:tcPr marL="44450" marR="4445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2400" b="0" kern="1200" dirty="0" smtClean="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987</a:t>
                      </a:r>
                      <a:endParaRPr kumimoji="0" lang="pt-BR" sz="2400" b="0" kern="1200" dirty="0">
                        <a:solidFill>
                          <a:srgbClr val="000000"/>
                        </a:solidFill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uxograma: Processo predefinido 6"/>
          <p:cNvSpPr/>
          <p:nvPr/>
        </p:nvSpPr>
        <p:spPr>
          <a:xfrm>
            <a:off x="3419872" y="2132855"/>
            <a:ext cx="3528392" cy="1656184"/>
          </a:xfrm>
          <a:prstGeom prst="flowChartPredefined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endParaRPr lang="pt-BR" noProof="1">
              <a:sym typeface="+mn-ea"/>
            </a:endParaRPr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7308304" y="4797151"/>
            <a:ext cx="1512168" cy="1656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7630" y="2276872"/>
            <a:ext cx="3024610" cy="12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6" name="CaixaDeTexto 7"/>
          <p:cNvSpPr txBox="1">
            <a:spLocks noChangeArrowheads="1"/>
          </p:cNvSpPr>
          <p:nvPr/>
        </p:nvSpPr>
        <p:spPr bwMode="auto">
          <a:xfrm>
            <a:off x="3995936" y="908720"/>
            <a:ext cx="4896544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r" eaLnBrk="1" fontAlgn="auto" hangingPunct="1">
              <a:buFont typeface="Arial" panose="020B0604020202020204" pitchFamily="34" charset="0"/>
              <a:buNone/>
              <a:defRPr/>
            </a:pPr>
            <a:r>
              <a:rPr lang="pt-BR" sz="2000" b="1" noProof="1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ATENÇÃO À MÉDIA E ALTA COMPLEXIDADE</a:t>
            </a:r>
          </a:p>
        </p:txBody>
      </p:sp>
      <p:sp>
        <p:nvSpPr>
          <p:cNvPr id="9" name="CaixaDeTexto 7"/>
          <p:cNvSpPr txBox="1">
            <a:spLocks noChangeArrowheads="1"/>
          </p:cNvSpPr>
          <p:nvPr/>
        </p:nvSpPr>
        <p:spPr bwMode="auto">
          <a:xfrm>
            <a:off x="5652120" y="4005064"/>
            <a:ext cx="3672408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r>
              <a:rPr lang="pt-BR" sz="2000" noProof="1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ASSISTÊNCIA FARMACÊUTICA</a:t>
            </a:r>
          </a:p>
        </p:txBody>
      </p:sp>
      <p:sp>
        <p:nvSpPr>
          <p:cNvPr id="10" name="CaixaDeTexto 7"/>
          <p:cNvSpPr txBox="1">
            <a:spLocks noChangeArrowheads="1"/>
          </p:cNvSpPr>
          <p:nvPr/>
        </p:nvSpPr>
        <p:spPr bwMode="auto">
          <a:xfrm>
            <a:off x="4211975" y="5373135"/>
            <a:ext cx="288037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r>
              <a:rPr lang="pt-BR" sz="2000" noProof="1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GESTÃO EM SAÚDE</a:t>
            </a:r>
          </a:p>
        </p:txBody>
      </p:sp>
      <p:sp>
        <p:nvSpPr>
          <p:cNvPr id="11" name="CaixaDeTexto 7"/>
          <p:cNvSpPr txBox="1">
            <a:spLocks noChangeArrowheads="1"/>
          </p:cNvSpPr>
          <p:nvPr/>
        </p:nvSpPr>
        <p:spPr bwMode="auto">
          <a:xfrm>
            <a:off x="251519" y="3789040"/>
            <a:ext cx="4680506" cy="15696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r>
              <a:rPr lang="pt-BR" sz="4800" noProof="1">
                <a:solidFill>
                  <a:schemeClr val="accent2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VIGILÂNCIA </a:t>
            </a:r>
          </a:p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r>
              <a:rPr lang="pt-BR" sz="4800" noProof="1">
                <a:solidFill>
                  <a:schemeClr val="accent2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EM </a:t>
            </a:r>
            <a:r>
              <a:rPr lang="pt-BR" sz="4800" noProof="1" smtClean="0">
                <a:solidFill>
                  <a:schemeClr val="accent2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ZOONOSES</a:t>
            </a:r>
            <a:endParaRPr lang="pt-BR" sz="4800" noProof="1">
              <a:solidFill>
                <a:schemeClr val="accent2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ym typeface="+mn-ea"/>
            </a:endParaRPr>
          </a:p>
        </p:txBody>
      </p:sp>
      <p:sp>
        <p:nvSpPr>
          <p:cNvPr id="12" name="CaixaDeTexto 7"/>
          <p:cNvSpPr txBox="1">
            <a:spLocks noChangeArrowheads="1"/>
          </p:cNvSpPr>
          <p:nvPr/>
        </p:nvSpPr>
        <p:spPr bwMode="auto">
          <a:xfrm>
            <a:off x="2555860" y="1556870"/>
            <a:ext cx="3744416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r>
              <a:rPr lang="pt-BR" sz="2000" b="1" noProof="1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ATENÇÃO BÁSICA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8108384" flipH="1" flipV="1">
            <a:off x="2110714" y="2630347"/>
            <a:ext cx="1180412" cy="626295"/>
          </a:xfrm>
          <a:prstGeom prst="rect">
            <a:avLst/>
          </a:prstGeom>
          <a:noFill/>
        </p:spPr>
      </p:pic>
      <p:sp>
        <p:nvSpPr>
          <p:cNvPr id="13" name="CaixaDeTexto 7"/>
          <p:cNvSpPr txBox="1">
            <a:spLocks noChangeArrowheads="1"/>
          </p:cNvSpPr>
          <p:nvPr/>
        </p:nvSpPr>
        <p:spPr bwMode="auto">
          <a:xfrm>
            <a:off x="251700" y="1700880"/>
            <a:ext cx="2771875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r>
              <a:rPr lang="pt-BR" sz="2000" noProof="1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VIGILÂNCIA </a:t>
            </a:r>
          </a:p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r>
              <a:rPr lang="pt-BR" sz="2000" noProof="1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EM </a:t>
            </a:r>
            <a:r>
              <a:rPr lang="pt-BR" sz="2000" noProof="1" smtClean="0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SAÚDE</a:t>
            </a:r>
            <a:endParaRPr lang="pt-BR" sz="2000" noProof="1">
              <a:solidFill>
                <a:schemeClr val="accent1">
                  <a:lumMod val="75000"/>
                </a:schemeClr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ym typeface="+mn-ea"/>
            </a:endParaRPr>
          </a:p>
        </p:txBody>
      </p:sp>
      <p:sp>
        <p:nvSpPr>
          <p:cNvPr id="15" name="CaixaDeTexto 7"/>
          <p:cNvSpPr txBox="1">
            <a:spLocks noChangeArrowheads="1"/>
          </p:cNvSpPr>
          <p:nvPr/>
        </p:nvSpPr>
        <p:spPr bwMode="auto">
          <a:xfrm>
            <a:off x="6660145" y="2492935"/>
            <a:ext cx="2700675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r>
              <a:rPr lang="pt-BR" sz="2000" noProof="1" smtClean="0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SAÚDE </a:t>
            </a:r>
          </a:p>
          <a:p>
            <a:pPr algn="ctr" eaLnBrk="1" fontAlgn="auto" hangingPunct="1">
              <a:buFont typeface="Arial" panose="020B0604020202020204" pitchFamily="34" charset="0"/>
              <a:buNone/>
              <a:defRPr/>
            </a:pPr>
            <a:r>
              <a:rPr lang="pt-BR" sz="2000" noProof="1" smtClean="0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MENTAL</a:t>
            </a:r>
            <a:endParaRPr lang="pt-BR" sz="2000" noProof="1">
              <a:solidFill>
                <a:schemeClr val="accent1">
                  <a:lumMod val="75000"/>
                </a:schemeClr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ym typeface="+mn-ea"/>
            </a:endParaRPr>
          </a:p>
        </p:txBody>
      </p:sp>
      <p:sp>
        <p:nvSpPr>
          <p:cNvPr id="16" name="CaixaDeTexto 7"/>
          <p:cNvSpPr txBox="1">
            <a:spLocks noChangeArrowheads="1"/>
          </p:cNvSpPr>
          <p:nvPr/>
        </p:nvSpPr>
        <p:spPr bwMode="auto">
          <a:xfrm>
            <a:off x="755735" y="548800"/>
            <a:ext cx="374441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defRPr/>
            </a:pPr>
            <a:r>
              <a:rPr lang="pt-BR" noProof="1" smtClean="0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sym typeface="+mn-ea"/>
              </a:rPr>
              <a:t>URGÊNCIA E EMERGÊNCIA / PRESTADORES</a:t>
            </a:r>
            <a:endParaRPr lang="pt-BR" noProof="1">
              <a:solidFill>
                <a:schemeClr val="accent1">
                  <a:lumMod val="75000"/>
                </a:schemeClr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ym typeface="+mn-e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ítulo 2"/>
          <p:cNvSpPr txBox="1">
            <a:spLocks noChangeArrowheads="1"/>
          </p:cNvSpPr>
          <p:nvPr/>
        </p:nvSpPr>
        <p:spPr bwMode="auto">
          <a:xfrm>
            <a:off x="0" y="142875"/>
            <a:ext cx="9144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 typeface="Arial" pitchFamily="34" charset="0"/>
              <a:buNone/>
            </a:pPr>
            <a:r>
              <a:rPr lang="pt-BR" altLang="en-US" sz="3600" b="1" dirty="0" smtClean="0">
                <a:solidFill>
                  <a:schemeClr val="bg1"/>
                </a:solidFill>
                <a:latin typeface="Arial" pitchFamily="34" charset="0"/>
              </a:rPr>
              <a:t>VIGILÂNCIA EM  ZOONOSES</a:t>
            </a:r>
            <a:endParaRPr lang="pt-BR" altLang="en-US" sz="3600" b="1" dirty="0">
              <a:solidFill>
                <a:schemeClr val="bg1"/>
              </a:solidFill>
              <a:latin typeface="Arial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179695" y="836813"/>
          <a:ext cx="8784610" cy="5832411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9087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75815"/>
              </a:tblGrid>
              <a:tr h="448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AÇÕES DE PREVENÇÃO/COMBATE À DENGUE E OUTRAS ARBOVIROSES</a:t>
                      </a:r>
                      <a:endParaRPr lang="pt-BR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5509" marR="65509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dirty="0">
                          <a:solidFill>
                            <a:srgbClr val="00000A"/>
                          </a:solidFill>
                          <a:latin typeface="Arial"/>
                          <a:ea typeface="SimSun"/>
                          <a:cs typeface="Mangal"/>
                        </a:rPr>
                        <a:t>TOTAL</a:t>
                      </a:r>
                      <a:endParaRPr lang="pt-BR" sz="1400" dirty="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13970" marR="4445" marT="9525" marB="9525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86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 smtClean="0">
                          <a:latin typeface="Arial"/>
                          <a:ea typeface="SimSun"/>
                          <a:cs typeface="Mangal"/>
                        </a:rPr>
                        <a:t>Número </a:t>
                      </a:r>
                      <a:r>
                        <a:rPr lang="pt-BR" sz="1400" dirty="0">
                          <a:latin typeface="Arial"/>
                          <a:ea typeface="SimSun"/>
                          <a:cs typeface="Mangal"/>
                        </a:rPr>
                        <a:t>de visitas domiciliares para prevenção das </a:t>
                      </a:r>
                      <a:r>
                        <a:rPr lang="pt-BR" sz="1400" dirty="0" err="1">
                          <a:latin typeface="Arial"/>
                          <a:ea typeface="SimSun"/>
                          <a:cs typeface="Mangal"/>
                        </a:rPr>
                        <a:t>arboviroses</a:t>
                      </a:r>
                      <a:endParaRPr lang="pt-BR" sz="1400" dirty="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13970" marR="4445" marT="9525" marB="9525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b="0" kern="1200" dirty="0" smtClean="0">
                          <a:solidFill>
                            <a:schemeClr val="dk1"/>
                          </a:solidFill>
                          <a:latin typeface="Arial"/>
                          <a:ea typeface="SimSun"/>
                          <a:cs typeface="Mangal"/>
                        </a:rPr>
                        <a:t>52.939</a:t>
                      </a:r>
                    </a:p>
                  </a:txBody>
                  <a:tcPr marL="13970" marR="444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86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 smtClean="0">
                          <a:latin typeface="Arial"/>
                          <a:ea typeface="SimSun"/>
                          <a:cs typeface="Mangal"/>
                        </a:rPr>
                        <a:t>Número </a:t>
                      </a:r>
                      <a:r>
                        <a:rPr lang="pt-BR" sz="1400" dirty="0">
                          <a:latin typeface="Arial"/>
                          <a:ea typeface="SimSun"/>
                          <a:cs typeface="Mangal"/>
                        </a:rPr>
                        <a:t>de visitas em Pontos Estratégicos</a:t>
                      </a:r>
                      <a:endParaRPr lang="pt-BR" sz="1400" dirty="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13970" marR="4445" marT="9525" marB="9525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b="0" kern="1200" dirty="0" smtClean="0">
                          <a:solidFill>
                            <a:schemeClr val="dk1"/>
                          </a:solidFill>
                          <a:latin typeface="Arial"/>
                          <a:ea typeface="SimSun"/>
                          <a:cs typeface="Mangal"/>
                        </a:rPr>
                        <a:t>346</a:t>
                      </a:r>
                    </a:p>
                  </a:txBody>
                  <a:tcPr marL="13970" marR="444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86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 smtClean="0">
                          <a:latin typeface="Arial"/>
                          <a:ea typeface="SimSun"/>
                          <a:cs typeface="Mangal"/>
                        </a:rPr>
                        <a:t>Número </a:t>
                      </a:r>
                      <a:r>
                        <a:rPr lang="pt-BR" sz="1400" dirty="0">
                          <a:latin typeface="Arial"/>
                          <a:ea typeface="SimSun"/>
                          <a:cs typeface="Mangal"/>
                        </a:rPr>
                        <a:t>de visitas realizadas para Bloqueio / Controle de Criadouros</a:t>
                      </a:r>
                      <a:endParaRPr lang="pt-BR" sz="1400" dirty="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13970" marR="4445" marT="9525" marB="9525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b="0" kern="1200" dirty="0" smtClean="0">
                          <a:solidFill>
                            <a:schemeClr val="dk1"/>
                          </a:solidFill>
                          <a:latin typeface="Arial"/>
                          <a:ea typeface="SimSun"/>
                          <a:cs typeface="Mangal"/>
                        </a:rPr>
                        <a:t>7.831</a:t>
                      </a:r>
                    </a:p>
                  </a:txBody>
                  <a:tcPr marL="13970" marR="444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86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 smtClean="0">
                          <a:latin typeface="Arial"/>
                          <a:ea typeface="SimSun"/>
                          <a:cs typeface="Mangal"/>
                        </a:rPr>
                        <a:t>Número </a:t>
                      </a:r>
                      <a:r>
                        <a:rPr lang="pt-BR" sz="1400" dirty="0">
                          <a:latin typeface="Arial"/>
                          <a:ea typeface="SimSun"/>
                          <a:cs typeface="Mangal"/>
                        </a:rPr>
                        <a:t>de visitas realizadas para Bloqueio / Nebulização</a:t>
                      </a:r>
                      <a:endParaRPr lang="pt-BR" sz="1400" dirty="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13970" marR="4445" marT="9525" marB="9525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b="0" kern="1200" dirty="0" smtClean="0">
                          <a:solidFill>
                            <a:schemeClr val="dk1"/>
                          </a:solidFill>
                          <a:latin typeface="Arial"/>
                          <a:ea typeface="SimSun"/>
                          <a:cs typeface="Mangal"/>
                        </a:rPr>
                        <a:t>3.642</a:t>
                      </a:r>
                    </a:p>
                  </a:txBody>
                  <a:tcPr marL="13970" marR="444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86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 smtClean="0">
                          <a:latin typeface="Arial"/>
                          <a:ea typeface="SimSun"/>
                          <a:cs typeface="Mangal"/>
                        </a:rPr>
                        <a:t>Número </a:t>
                      </a:r>
                      <a:r>
                        <a:rPr lang="pt-BR" sz="1400" dirty="0">
                          <a:latin typeface="Arial"/>
                          <a:ea typeface="SimSun"/>
                          <a:cs typeface="Mangal"/>
                        </a:rPr>
                        <a:t>de visitas a Imóveis Especiais</a:t>
                      </a:r>
                      <a:endParaRPr lang="pt-BR" sz="1400" dirty="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13970" marR="4445" marT="9525" marB="9525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b="0" kern="1200" dirty="0" smtClean="0">
                          <a:solidFill>
                            <a:schemeClr val="dk1"/>
                          </a:solidFill>
                          <a:latin typeface="Arial"/>
                          <a:ea typeface="SimSun"/>
                          <a:cs typeface="Mangal"/>
                        </a:rPr>
                        <a:t>287</a:t>
                      </a:r>
                    </a:p>
                  </a:txBody>
                  <a:tcPr marL="13970" marR="444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6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 smtClean="0">
                          <a:latin typeface="Arial"/>
                          <a:ea typeface="SimSun"/>
                          <a:cs typeface="Mangal"/>
                        </a:rPr>
                        <a:t>Número </a:t>
                      </a:r>
                      <a:r>
                        <a:rPr lang="pt-BR" sz="1400" dirty="0">
                          <a:latin typeface="Arial"/>
                          <a:ea typeface="SimSun"/>
                          <a:cs typeface="Mangal"/>
                        </a:rPr>
                        <a:t>de visitas para Levantamento Entomológico – </a:t>
                      </a:r>
                      <a:r>
                        <a:rPr lang="pt-BR" sz="1400" dirty="0" err="1">
                          <a:latin typeface="Arial"/>
                          <a:ea typeface="SimSun"/>
                          <a:cs typeface="Mangal"/>
                        </a:rPr>
                        <a:t>Ovitrampas</a:t>
                      </a:r>
                      <a:endParaRPr lang="pt-BR" sz="1400" dirty="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13970" marR="4445" marT="9525" marB="9525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b="0" kern="1200" dirty="0" smtClean="0">
                          <a:solidFill>
                            <a:schemeClr val="dk1"/>
                          </a:solidFill>
                          <a:latin typeface="Arial"/>
                          <a:ea typeface="SimSun"/>
                          <a:cs typeface="Mangal"/>
                        </a:rPr>
                        <a:t>2.843</a:t>
                      </a:r>
                    </a:p>
                  </a:txBody>
                  <a:tcPr marL="13970" marR="444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6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 smtClean="0">
                          <a:latin typeface="Arial"/>
                          <a:ea typeface="SimSun"/>
                          <a:cs typeface="Mangal"/>
                        </a:rPr>
                        <a:t>Número </a:t>
                      </a:r>
                      <a:r>
                        <a:rPr lang="pt-BR" sz="1400" dirty="0">
                          <a:latin typeface="Arial"/>
                          <a:ea typeface="SimSun"/>
                          <a:cs typeface="Mangal"/>
                        </a:rPr>
                        <a:t>de imóveis trabalhados com tratamento de </a:t>
                      </a:r>
                      <a:r>
                        <a:rPr lang="pt-BR" sz="1400" dirty="0" err="1">
                          <a:latin typeface="Arial"/>
                          <a:ea typeface="SimSun"/>
                          <a:cs typeface="Mangal"/>
                        </a:rPr>
                        <a:t>larvicida</a:t>
                      </a:r>
                      <a:endParaRPr lang="pt-BR" sz="1400" dirty="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13970" marR="4445" marT="9525" marB="9525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b="0" kern="1200" dirty="0" smtClean="0">
                          <a:solidFill>
                            <a:schemeClr val="dk1"/>
                          </a:solidFill>
                          <a:latin typeface="Arial"/>
                          <a:ea typeface="SimSun"/>
                          <a:cs typeface="Mangal"/>
                        </a:rPr>
                        <a:t>17.066</a:t>
                      </a:r>
                    </a:p>
                  </a:txBody>
                  <a:tcPr marL="13970" marR="444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6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 smtClean="0">
                          <a:latin typeface="Arial"/>
                          <a:ea typeface="SimSun"/>
                          <a:cs typeface="Mangal"/>
                        </a:rPr>
                        <a:t>Número </a:t>
                      </a:r>
                      <a:r>
                        <a:rPr lang="pt-BR" sz="1400" dirty="0">
                          <a:latin typeface="Arial"/>
                          <a:ea typeface="SimSun"/>
                          <a:cs typeface="Mangal"/>
                        </a:rPr>
                        <a:t>de visitas para manutenção das </a:t>
                      </a:r>
                      <a:r>
                        <a:rPr lang="pt-BR" sz="1400" dirty="0" err="1">
                          <a:latin typeface="Arial"/>
                          <a:ea typeface="SimSun"/>
                          <a:cs typeface="Mangal"/>
                        </a:rPr>
                        <a:t>EDL’s</a:t>
                      </a:r>
                      <a:endParaRPr lang="pt-BR" sz="1400" dirty="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13970" marR="4445" marT="9525" marB="9525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b="0" kern="1200" dirty="0" smtClean="0">
                          <a:solidFill>
                            <a:schemeClr val="dk1"/>
                          </a:solidFill>
                          <a:latin typeface="Arial"/>
                          <a:ea typeface="SimSun"/>
                          <a:cs typeface="Mangal"/>
                        </a:rPr>
                        <a:t>4.879</a:t>
                      </a:r>
                    </a:p>
                  </a:txBody>
                  <a:tcPr marL="13970" marR="444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6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 smtClean="0">
                          <a:latin typeface="Arial"/>
                          <a:ea typeface="SimSun"/>
                          <a:cs typeface="Mangal"/>
                        </a:rPr>
                        <a:t>Número </a:t>
                      </a:r>
                      <a:r>
                        <a:rPr lang="pt-BR" sz="1400" dirty="0">
                          <a:latin typeface="Arial"/>
                          <a:ea typeface="SimSun"/>
                          <a:cs typeface="Mangal"/>
                        </a:rPr>
                        <a:t>de focos de </a:t>
                      </a:r>
                      <a:r>
                        <a:rPr lang="pt-BR" sz="1400" dirty="0" err="1">
                          <a:latin typeface="Arial"/>
                          <a:ea typeface="SimSun"/>
                          <a:cs typeface="Mangal"/>
                        </a:rPr>
                        <a:t>Aedes</a:t>
                      </a:r>
                      <a:r>
                        <a:rPr lang="pt-BR" sz="1400" dirty="0">
                          <a:latin typeface="Arial"/>
                          <a:ea typeface="SimSun"/>
                          <a:cs typeface="Mangal"/>
                        </a:rPr>
                        <a:t> </a:t>
                      </a:r>
                      <a:r>
                        <a:rPr lang="pt-BR" sz="1400" dirty="0" err="1">
                          <a:latin typeface="Arial"/>
                          <a:ea typeface="SimSun"/>
                          <a:cs typeface="Mangal"/>
                        </a:rPr>
                        <a:t>aegypti</a:t>
                      </a:r>
                      <a:r>
                        <a:rPr lang="pt-BR" sz="1400" dirty="0">
                          <a:latin typeface="Arial"/>
                          <a:ea typeface="SimSun"/>
                          <a:cs typeface="Mangal"/>
                        </a:rPr>
                        <a:t> identificados e controlados</a:t>
                      </a:r>
                      <a:endParaRPr lang="pt-BR" sz="1400" dirty="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13970" marR="4445" marT="9525" marB="9525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b="0" kern="1200" dirty="0" smtClean="0">
                          <a:solidFill>
                            <a:schemeClr val="dk1"/>
                          </a:solidFill>
                          <a:latin typeface="Arial"/>
                          <a:ea typeface="SimSun"/>
                          <a:cs typeface="Mangal"/>
                        </a:rPr>
                        <a:t>10.695</a:t>
                      </a:r>
                    </a:p>
                  </a:txBody>
                  <a:tcPr marL="13970" marR="444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6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latin typeface="Arial"/>
                          <a:ea typeface="SimSun"/>
                          <a:cs typeface="Mangal"/>
                        </a:rPr>
                        <a:t>Número de larvas de </a:t>
                      </a:r>
                      <a:r>
                        <a:rPr lang="pt-BR" sz="1400" dirty="0" err="1">
                          <a:latin typeface="Arial"/>
                          <a:ea typeface="SimSun"/>
                          <a:cs typeface="Mangal"/>
                        </a:rPr>
                        <a:t>Aedes</a:t>
                      </a:r>
                      <a:r>
                        <a:rPr lang="pt-BR" sz="1400" dirty="0">
                          <a:latin typeface="Arial"/>
                          <a:ea typeface="SimSun"/>
                          <a:cs typeface="Mangal"/>
                        </a:rPr>
                        <a:t> </a:t>
                      </a:r>
                      <a:r>
                        <a:rPr lang="pt-BR" sz="1400" dirty="0" err="1">
                          <a:latin typeface="Arial"/>
                          <a:ea typeface="SimSun"/>
                          <a:cs typeface="Mangal"/>
                        </a:rPr>
                        <a:t>aegypti</a:t>
                      </a:r>
                      <a:r>
                        <a:rPr lang="pt-BR" sz="1400" dirty="0">
                          <a:latin typeface="Arial"/>
                          <a:ea typeface="SimSun"/>
                          <a:cs typeface="Mangal"/>
                        </a:rPr>
                        <a:t> identificadas</a:t>
                      </a:r>
                      <a:endParaRPr lang="pt-BR" sz="1400" dirty="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13970" marR="4445" marT="9525" marB="9525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b="0" kern="1200" dirty="0" smtClean="0">
                          <a:solidFill>
                            <a:schemeClr val="dk1"/>
                          </a:solidFill>
                          <a:latin typeface="Arial"/>
                          <a:ea typeface="SimSun"/>
                          <a:cs typeface="Mangal"/>
                        </a:rPr>
                        <a:t>2.951</a:t>
                      </a:r>
                    </a:p>
                  </a:txBody>
                  <a:tcPr marL="13970" marR="444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486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dirty="0">
                          <a:latin typeface="Arial"/>
                          <a:ea typeface="SimSun"/>
                          <a:cs typeface="Mangal"/>
                        </a:rPr>
                        <a:t>Número de indivíduos de outras espécies identificados em laboratório</a:t>
                      </a:r>
                      <a:endParaRPr lang="pt-BR" sz="1400" dirty="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13970" marR="4445" marT="9525" marB="9525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b="0" kern="1200" dirty="0" smtClean="0">
                          <a:solidFill>
                            <a:schemeClr val="dk1"/>
                          </a:solidFill>
                          <a:latin typeface="Arial"/>
                          <a:ea typeface="SimSun"/>
                          <a:cs typeface="Mangal"/>
                        </a:rPr>
                        <a:t>738</a:t>
                      </a:r>
                    </a:p>
                  </a:txBody>
                  <a:tcPr marL="13970" marR="4445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64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pt-BR" sz="14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kumimoji="0" lang="pt-BR" sz="14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pt-BR" sz="14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104.217</a:t>
                      </a:r>
                      <a:endParaRPr kumimoji="0" lang="pt-BR" sz="14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ítulo 2"/>
          <p:cNvSpPr txBox="1">
            <a:spLocks noChangeArrowheads="1"/>
          </p:cNvSpPr>
          <p:nvPr/>
        </p:nvSpPr>
        <p:spPr bwMode="auto">
          <a:xfrm>
            <a:off x="0" y="260350"/>
            <a:ext cx="91440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 typeface="Arial" pitchFamily="34" charset="0"/>
              <a:buNone/>
            </a:pPr>
            <a:r>
              <a:rPr lang="pt-BR" altLang="en-US" sz="3600" b="1" dirty="0" smtClean="0">
                <a:solidFill>
                  <a:schemeClr val="bg1"/>
                </a:solidFill>
                <a:latin typeface="Arial" pitchFamily="34" charset="0"/>
              </a:rPr>
              <a:t>VIGILÂNCIA EM  </a:t>
            </a:r>
            <a:r>
              <a:rPr lang="pt-BR" altLang="en-US" sz="3600" b="1" dirty="0">
                <a:solidFill>
                  <a:schemeClr val="bg1"/>
                </a:solidFill>
                <a:latin typeface="Arial" pitchFamily="34" charset="0"/>
              </a:rPr>
              <a:t>ZOONOSES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179695" y="836817"/>
          <a:ext cx="8784610" cy="5832407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5605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2408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02672">
                <a:tc>
                  <a:txBody>
                    <a:bodyPr/>
                    <a:lstStyle/>
                    <a:p>
                      <a:pPr algn="l"/>
                      <a:r>
                        <a:rPr kumimoji="0" lang="pt-BR" sz="1800" b="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CONTROLE DA RAIVA</a:t>
                      </a:r>
                      <a:endParaRPr kumimoji="0" lang="pt-BR" sz="1800" b="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5316" marR="65316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pt-BR" sz="2000" b="0" i="0" u="none" strike="noStrike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455</a:t>
                      </a:r>
                    </a:p>
                  </a:txBody>
                  <a:tcPr marL="65316" marR="65316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654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pt-BR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CONTROLE</a:t>
                      </a:r>
                      <a:r>
                        <a:rPr lang="pt-BR" sz="18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ANIMAIS</a:t>
                      </a:r>
                      <a:endParaRPr lang="pt-BR" sz="1800" b="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5316" marR="65316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pt-BR" sz="2000" b="0" i="0" u="none" strike="noStrike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840</a:t>
                      </a:r>
                      <a:endParaRPr kumimoji="0" lang="pt-BR" sz="2000" b="0" i="0" u="none" strike="noStrike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2" marR="68582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26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pt-BR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CONTROLE DE ANIMAIS PEÇONHENTOS</a:t>
                      </a:r>
                      <a:endParaRPr lang="pt-BR" sz="1800" b="0" dirty="0" smtClean="0"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5316" marR="65316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pt-BR" sz="2000" b="0" i="0" u="none" strike="noStrike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238</a:t>
                      </a:r>
                    </a:p>
                  </a:txBody>
                  <a:tcPr marL="68582" marR="68582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26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pt-BR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CONTROLE DE ANIMAIS SINANTRÓPICOS</a:t>
                      </a:r>
                      <a:endParaRPr lang="pt-BR" sz="1800" b="0" dirty="0" smtClean="0"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5316" marR="65316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pt-BR" sz="2000" b="0" i="0" u="none" strike="noStrike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244</a:t>
                      </a:r>
                    </a:p>
                  </a:txBody>
                  <a:tcPr marL="68582" marR="68582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026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pt-BR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CONTROLE DE FEBRE MACULOSA</a:t>
                      </a:r>
                      <a:endParaRPr lang="pt-BR" sz="1800" b="0" dirty="0" smtClean="0"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5316" marR="65316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pt-BR" sz="2000" b="0" i="0" u="none" strike="noStrike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68582" marR="68582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026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pt-BR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CONTROLE DA LEPTOSPIROSE</a:t>
                      </a:r>
                      <a:endParaRPr lang="pt-BR" sz="1800" b="0" dirty="0" smtClean="0"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5316" marR="65316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pt-BR" sz="2000" b="0" i="0" u="none" strike="noStrike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68582" marR="68582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026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pt-BR" sz="18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CONTROLE DA LEISHMANIOSE </a:t>
                      </a:r>
                    </a:p>
                  </a:txBody>
                  <a:tcPr marL="65316" marR="65316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pt-BR" sz="2000" b="0" i="0" u="none" strike="noStrike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4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pt-BR" sz="1800" b="0" dirty="0" smtClean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IMÓVEIS COM IRREGULARIDADES</a:t>
                      </a:r>
                    </a:p>
                  </a:txBody>
                  <a:tcPr marL="65316" marR="65316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pt-BR" sz="2000" b="0" i="0" u="none" strike="noStrike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96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57062763"/>
                  </a:ext>
                </a:extLst>
              </a:tr>
              <a:tr h="5654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pt-BR" sz="1800" b="0" dirty="0" smtClean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EDUCAÇÃO</a:t>
                      </a:r>
                      <a:r>
                        <a:rPr lang="pt-BR" sz="1800" b="0" baseline="0" dirty="0" smtClean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 EM SAÚDE / NÚMERO DE PESSOAS EM PALESTRAS</a:t>
                      </a:r>
                      <a:endParaRPr lang="pt-BR" sz="1800" b="0" dirty="0" smtClean="0"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5316" marR="65316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pt-BR" sz="2000" b="0" i="0" u="none" strike="noStrike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323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5654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pt-BR" sz="18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CONTROLE DA ESPOROTRICOSE ANIMAL</a:t>
                      </a:r>
                    </a:p>
                  </a:txBody>
                  <a:tcPr marL="65316" marR="65316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pt-BR" sz="2000" b="0" i="0" u="none" strike="noStrike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277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5546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65316" marR="65316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2.507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upo 1"/>
          <p:cNvGrpSpPr>
            <a:grpSpLocks/>
          </p:cNvGrpSpPr>
          <p:nvPr/>
        </p:nvGrpSpPr>
        <p:grpSpPr bwMode="auto">
          <a:xfrm>
            <a:off x="179388" y="188913"/>
            <a:ext cx="8964612" cy="6234112"/>
            <a:chOff x="179388" y="188913"/>
            <a:chExt cx="8964612" cy="6234112"/>
          </a:xfrm>
        </p:grpSpPr>
        <p:pic>
          <p:nvPicPr>
            <p:cNvPr id="35844" name="Picture 2" descr="http://4.bp.blogspot.com/_VRcNzdsysFo/TOxSDH8D9HI/AAAAAAAAHnw/hFGSO2PWOAM/s1600/sus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03575" y="2897188"/>
              <a:ext cx="2578100" cy="1036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45" name="Picture 4" descr="http://t2.gstatic.com/images?q=tbn:ANd9GcSXUPPYgaaMxJG6cv6QeML0C4dxwSZR3HIsjPKiOQtoRu0NdPtr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2146776">
              <a:off x="3059113" y="765175"/>
              <a:ext cx="2311400" cy="2116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46" name="Picture 4" descr="http://t2.gstatic.com/images?q=tbn:ANd9GcSXUPPYgaaMxJG6cv6QeML0C4dxwSZR3HIsjPKiOQtoRu0NdPtr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-5740162">
              <a:off x="1083465" y="3532981"/>
              <a:ext cx="2455863" cy="2247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47" name="Picture 4" descr="http://t2.gstatic.com/images?q=tbn:ANd9GcSXUPPYgaaMxJG6cv6QeML0C4dxwSZR3HIsjPKiOQtoRu0NdPtr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7182923">
              <a:off x="5732460" y="2232022"/>
              <a:ext cx="2835275" cy="2593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48" name="Text Box 8"/>
            <p:cNvSpPr txBox="1">
              <a:spLocks noChangeArrowheads="1"/>
            </p:cNvSpPr>
            <p:nvPr/>
          </p:nvSpPr>
          <p:spPr bwMode="auto">
            <a:xfrm>
              <a:off x="179388" y="188913"/>
              <a:ext cx="432117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buFont typeface="Arial" pitchFamily="34" charset="0"/>
                <a:buNone/>
              </a:pPr>
              <a:r>
                <a:rPr lang="pt-BR" altLang="en-US" sz="4400" b="1">
                  <a:solidFill>
                    <a:srgbClr val="4F6208"/>
                  </a:solidFill>
                  <a:latin typeface="Calibri" pitchFamily="34" charset="0"/>
                </a:rPr>
                <a:t>UNIVERSALIDADE</a:t>
              </a:r>
            </a:p>
          </p:txBody>
        </p:sp>
        <p:sp>
          <p:nvSpPr>
            <p:cNvPr id="35849" name="Text Box 9"/>
            <p:cNvSpPr txBox="1">
              <a:spLocks noChangeArrowheads="1"/>
            </p:cNvSpPr>
            <p:nvPr/>
          </p:nvSpPr>
          <p:spPr bwMode="auto">
            <a:xfrm>
              <a:off x="1331913" y="5661025"/>
              <a:ext cx="287972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buFont typeface="Arial" pitchFamily="34" charset="0"/>
                <a:buNone/>
              </a:pPr>
              <a:r>
                <a:rPr lang="pt-BR" altLang="en-US" sz="4400" b="1">
                  <a:solidFill>
                    <a:srgbClr val="4F6208"/>
                  </a:solidFill>
                  <a:latin typeface="Calibri" pitchFamily="34" charset="0"/>
                </a:rPr>
                <a:t>EQUIDADE</a:t>
              </a:r>
            </a:p>
          </p:txBody>
        </p:sp>
        <p:sp>
          <p:nvSpPr>
            <p:cNvPr id="35850" name="Text Box 10"/>
            <p:cNvSpPr txBox="1">
              <a:spLocks noChangeArrowheads="1"/>
            </p:cNvSpPr>
            <p:nvPr/>
          </p:nvSpPr>
          <p:spPr bwMode="auto">
            <a:xfrm>
              <a:off x="5040313" y="1196975"/>
              <a:ext cx="4103687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buFont typeface="Arial" pitchFamily="34" charset="0"/>
                <a:buNone/>
              </a:pPr>
              <a:r>
                <a:rPr lang="pt-BR" altLang="en-US" sz="4400" b="1">
                  <a:solidFill>
                    <a:srgbClr val="4F6208"/>
                  </a:solidFill>
                  <a:latin typeface="Calibri" pitchFamily="34" charset="0"/>
                </a:rPr>
                <a:t>INTEGRALIDADE</a:t>
              </a:r>
            </a:p>
          </p:txBody>
        </p:sp>
        <p:pic>
          <p:nvPicPr>
            <p:cNvPr id="35851" name="Picture 4" descr="http://t2.gstatic.com/images?q=tbn:ANd9GcSXUPPYgaaMxJG6cv6QeML0C4dxwSZR3HIsjPKiOQtoRu0NdPtr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-8637641">
              <a:off x="1522413" y="1004888"/>
              <a:ext cx="2311400" cy="2116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52" name="Picture 4" descr="http://t2.gstatic.com/images?q=tbn:ANd9GcSXUPPYgaaMxJG6cv6QeML0C4dxwSZR3HIsjPKiOQtoRu0NdPtr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4015206">
              <a:off x="3105944" y="3813969"/>
              <a:ext cx="2311400" cy="2116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53" name="Picture 4" descr="http://t2.gstatic.com/images?q=tbn:ANd9GcSXUPPYgaaMxJG6cv6QeML0C4dxwSZR3HIsjPKiOQtoRu0NdPtr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76825" y="1196975"/>
              <a:ext cx="2116138" cy="2311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428596" y="214291"/>
          <a:ext cx="8286809" cy="256666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572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2882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8595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94148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RECEITAS DE IMPOSTOS MUNICIPAIS E TRANSFERÊNCIAS CONSTITUCIONAIS LEGAIS</a:t>
                      </a:r>
                      <a:endParaRPr lang="pt-BR" sz="18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5633" marR="65633" marT="0" marB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27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5633" marR="65633" marT="0" marB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ARRECADADO NO PERÍODO (*) </a:t>
                      </a:r>
                      <a:endParaRPr lang="pt-BR" sz="12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5633" marR="65633" marT="0" marB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ARRECADADO NO </a:t>
                      </a:r>
                      <a:r>
                        <a:rPr lang="pt-BR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EXERCÍCIO </a:t>
                      </a:r>
                      <a:endParaRPr lang="pt-BR" sz="12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5633" marR="65633" marT="0" marB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4225"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pt-BR" sz="1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IMPOSTOS E TAXAS </a:t>
                      </a:r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MUNICIPAIS</a:t>
                      </a:r>
                      <a:endParaRPr kumimoji="0" lang="pt-BR" sz="1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50" marR="44450" marT="9525" marB="9525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6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Mangal" panose="02040503050203030202"/>
                        </a:rPr>
                        <a:t>107.945.755,88</a:t>
                      </a:r>
                    </a:p>
                  </a:txBody>
                  <a:tcPr marL="44450" marR="44450" marT="9525" marB="9525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6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Mangal" panose="02040503050203030202"/>
                        </a:rPr>
                        <a:t>107.945.755,88</a:t>
                      </a:r>
                    </a:p>
                  </a:txBody>
                  <a:tcPr marL="44450" marR="44450" marT="9525" marB="9525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4225"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TRANSFERÊNCIAS DO ESTADO (ICMS, IPVA, IPI)</a:t>
                      </a:r>
                      <a:endParaRPr kumimoji="0" lang="pt-BR" sz="14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50" marR="44450" marT="9525" marB="9525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6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Mangal" panose="02040503050203030202"/>
                        </a:rPr>
                        <a:t>103.212.446,33</a:t>
                      </a:r>
                    </a:p>
                  </a:txBody>
                  <a:tcPr marL="44450" marR="44450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6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Mangal" panose="02040503050203030202"/>
                        </a:rPr>
                        <a:t>103.212.446,33</a:t>
                      </a:r>
                    </a:p>
                  </a:txBody>
                  <a:tcPr marL="44450" marR="44450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225"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pt-BR" sz="135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TRANSFERÊNCIAS DA UNIÃO (FPM, ITR, LEI KANDIR)</a:t>
                      </a:r>
                      <a:endParaRPr kumimoji="0" lang="pt-BR" sz="135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450" marR="44450" marT="9525" marB="9525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6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Mangal" panose="02040503050203030202"/>
                        </a:rPr>
                        <a:t>51.439.359,85</a:t>
                      </a:r>
                    </a:p>
                  </a:txBody>
                  <a:tcPr marL="44450" marR="44450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6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Mangal" panose="02040503050203030202"/>
                        </a:rPr>
                        <a:t>51.439.359,85</a:t>
                      </a:r>
                    </a:p>
                  </a:txBody>
                  <a:tcPr marL="44450" marR="44450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0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TOTAL</a:t>
                      </a:r>
                      <a:endParaRPr lang="pt-BR" sz="18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5633" marR="65633" marT="0" marB="0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6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Mangal" panose="02040503050203030202"/>
                        </a:rPr>
                        <a:t>262.597.562,06</a:t>
                      </a: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6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Mangal" panose="02040503050203030202"/>
                        </a:rPr>
                        <a:t>262.597.562,06</a:t>
                      </a: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428596" y="2852961"/>
          <a:ext cx="8286809" cy="1928369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572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2882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8595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23829">
                <a:tc gridSpan="3">
                  <a:txBody>
                    <a:bodyPr/>
                    <a:lstStyle/>
                    <a:p>
                      <a:pPr algn="ctr"/>
                      <a:r>
                        <a:rPr kumimoji="0" lang="pt-BR" sz="18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TRANSFERÊNCIAS DE RECURSOS DO SUS</a:t>
                      </a:r>
                      <a:endParaRPr kumimoji="0" lang="pt-BR" sz="18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5633" marR="65633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72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5633" marR="65633" marT="0" marB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ARRECADADO NO PERÍODO (*) </a:t>
                      </a:r>
                      <a:endParaRPr lang="pt-BR" sz="12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5633" marR="65633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ARRECADADO NO </a:t>
                      </a:r>
                      <a:r>
                        <a:rPr lang="pt-BR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EXERCÍCIO </a:t>
                      </a:r>
                      <a:endParaRPr lang="pt-BR" sz="12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5633" marR="65633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3007"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pt-BR" sz="16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TRANSFERÊNCIAS DA UNIÃO </a:t>
                      </a:r>
                      <a:endParaRPr kumimoji="0" lang="pt-BR" sz="16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5633" marR="65633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6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13.014.212,73</a:t>
                      </a: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6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13.014.212,73</a:t>
                      </a: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21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pt-BR" sz="16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TRANSFERÊNCIAS DO ESTADO </a:t>
                      </a:r>
                      <a:endParaRPr lang="pt-BR"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5633" marR="65633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6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5.122.437,06</a:t>
                      </a:r>
                    </a:p>
                  </a:txBody>
                  <a:tcPr marL="44450" marR="44450" marT="0" marB="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6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5.122.437,06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21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TOTAL</a:t>
                      </a:r>
                      <a:endParaRPr lang="pt-BR" sz="16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5633" marR="65633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6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18.136.649,79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6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18.136.649,79</a:t>
                      </a: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428596" y="4869603"/>
          <a:ext cx="8286809" cy="178278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572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2882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8595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91097">
                <a:tc gridSpan="3">
                  <a:txBody>
                    <a:bodyPr/>
                    <a:lstStyle/>
                    <a:p>
                      <a:pPr algn="ctr"/>
                      <a:r>
                        <a:rPr kumimoji="0" lang="pt-BR" sz="18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DESPESA TOTAL COM SAÚDE  -  ADMINISTRAÇÃO DIRETA</a:t>
                      </a:r>
                      <a:endParaRPr kumimoji="0" lang="pt-BR" sz="18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5633" marR="65633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65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5633" marR="65633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pt-BR" sz="12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LIQUIDADO NO PERÍODO</a:t>
                      </a:r>
                    </a:p>
                  </a:txBody>
                  <a:tcPr marL="65633" marR="65633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pt-BR" sz="12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LIQUIDADO NO EXERCÍCIO</a:t>
                      </a:r>
                    </a:p>
                  </a:txBody>
                  <a:tcPr marL="65633" marR="65633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4173"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pt-BR" sz="16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DESPESAS CORRENTES </a:t>
                      </a:r>
                      <a:endParaRPr kumimoji="0" lang="pt-BR" sz="16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5633" marR="65633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6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91.751.053,95</a:t>
                      </a:r>
                    </a:p>
                  </a:txBody>
                  <a:tcPr marL="44450" marR="44450" marT="9525" marB="9525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6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91.751.053,95</a:t>
                      </a:r>
                    </a:p>
                  </a:txBody>
                  <a:tcPr marL="44450" marR="44450" marT="9525" marB="9525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54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pt-BR" sz="16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DESPESAS DE</a:t>
                      </a:r>
                      <a:r>
                        <a:rPr kumimoji="0" lang="pt-BR" sz="1600" kern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CAPITAL </a:t>
                      </a:r>
                      <a:endParaRPr lang="pt-BR"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5633" marR="65633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6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3.799.116,43</a:t>
                      </a:r>
                    </a:p>
                  </a:txBody>
                  <a:tcPr marL="44450" marR="44450" marT="9525" marB="9525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6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3.799.116,43</a:t>
                      </a:r>
                    </a:p>
                  </a:txBody>
                  <a:tcPr marL="44450" marR="44450" marT="9525" marB="9525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54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TOTAL</a:t>
                      </a:r>
                      <a:endParaRPr lang="pt-BR" sz="18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5633" marR="65633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6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95.550.170,38</a:t>
                      </a:r>
                    </a:p>
                  </a:txBody>
                  <a:tcPr marL="44450" marR="44450" marT="9525" marB="9525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6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95.550.170,38</a:t>
                      </a:r>
                    </a:p>
                  </a:txBody>
                  <a:tcPr marL="44450" marR="44450" marT="9525" marB="9525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79695" y="265981"/>
          <a:ext cx="8784610" cy="633123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4889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633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65579">
                  <a:extLst>
                    <a:ext uri="{9D8B030D-6E8A-4147-A177-3AD203B41FA5}">
                      <a16:colId xmlns="" xmlns:a16="http://schemas.microsoft.com/office/drawing/2014/main" val="129806513"/>
                    </a:ext>
                  </a:extLst>
                </a:gridCol>
                <a:gridCol w="141447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14471"/>
                <a:gridCol w="16378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030823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latin typeface="Arial" pitchFamily="34" charset="0"/>
                          <a:cs typeface="Arial" pitchFamily="34" charset="0"/>
                        </a:rPr>
                        <a:t>DESPESA</a:t>
                      </a:r>
                      <a:r>
                        <a:rPr lang="pt-BR" sz="1800" b="1" baseline="0" dirty="0" smtClean="0">
                          <a:latin typeface="Arial" pitchFamily="34" charset="0"/>
                          <a:cs typeface="Arial" pitchFamily="34" charset="0"/>
                        </a:rPr>
                        <a:t> TOTAL COM SAÚDE POR FONTE - </a:t>
                      </a:r>
                      <a:r>
                        <a:rPr lang="pt-BR" sz="1800" b="1" dirty="0" smtClean="0">
                          <a:latin typeface="Arial" pitchFamily="34" charset="0"/>
                          <a:cs typeface="Arial" pitchFamily="34" charset="0"/>
                        </a:rPr>
                        <a:t>ADMINISTRAÇÃO </a:t>
                      </a:r>
                      <a:r>
                        <a:rPr lang="pt-BR" sz="1800" b="1" dirty="0">
                          <a:latin typeface="Arial" pitchFamily="34" charset="0"/>
                          <a:cs typeface="Arial" pitchFamily="34" charset="0"/>
                        </a:rPr>
                        <a:t>DIRETA</a:t>
                      </a:r>
                      <a:endParaRPr lang="pt-BR" sz="1800" b="1" dirty="0">
                        <a:solidFill>
                          <a:srgbClr val="000000"/>
                        </a:solidFill>
                        <a:latin typeface="Arial" pitchFamily="34" charset="0"/>
                        <a:ea typeface="Times New Roman" panose="02020603050405020304"/>
                        <a:cs typeface="Arial" pitchFamily="34" charset="0"/>
                      </a:endParaRPr>
                    </a:p>
                  </a:txBody>
                  <a:tcPr marL="62082" marR="62082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9267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Arial" pitchFamily="34" charset="0"/>
                          <a:cs typeface="Arial" pitchFamily="34" charset="0"/>
                        </a:rPr>
                        <a:t>DESPESA</a:t>
                      </a:r>
                      <a:endParaRPr lang="pt-BR" sz="1600" b="1" dirty="0">
                        <a:solidFill>
                          <a:srgbClr val="000000"/>
                        </a:solidFill>
                        <a:latin typeface="Arial" pitchFamily="34" charset="0"/>
                        <a:ea typeface="Times New Roman" panose="02020603050405020304"/>
                        <a:cs typeface="Arial" pitchFamily="34" charset="0"/>
                      </a:endParaRPr>
                    </a:p>
                  </a:txBody>
                  <a:tcPr marL="62082" marR="62082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Arial" pitchFamily="34" charset="0"/>
                          <a:cs typeface="Arial" pitchFamily="34" charset="0"/>
                        </a:rPr>
                        <a:t>REC. DO </a:t>
                      </a:r>
                      <a:r>
                        <a:rPr lang="pt-BR" sz="1400" b="1" dirty="0" smtClean="0">
                          <a:latin typeface="Arial" pitchFamily="34" charset="0"/>
                          <a:cs typeface="Arial" pitchFamily="34" charset="0"/>
                        </a:rPr>
                        <a:t>MUNICÍPIO</a:t>
                      </a:r>
                      <a:endParaRPr lang="pt-BR" sz="1400" b="1" dirty="0">
                        <a:solidFill>
                          <a:srgbClr val="000000"/>
                        </a:solidFill>
                        <a:latin typeface="Arial" pitchFamily="34" charset="0"/>
                        <a:ea typeface="Times New Roman" panose="02020603050405020304"/>
                        <a:cs typeface="Arial" pitchFamily="34" charset="0"/>
                      </a:endParaRPr>
                    </a:p>
                  </a:txBody>
                  <a:tcPr marL="62082" marR="62082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 smtClean="0">
                          <a:latin typeface="Arial" pitchFamily="34" charset="0"/>
                          <a:cs typeface="Arial" pitchFamily="34" charset="0"/>
                        </a:rPr>
                        <a:t>REC. ESTADUAL</a:t>
                      </a:r>
                      <a:endParaRPr lang="pt-BR" sz="1400" b="1" dirty="0" smtClean="0">
                        <a:solidFill>
                          <a:srgbClr val="000000"/>
                        </a:solidFill>
                        <a:latin typeface="Arial" pitchFamily="34" charset="0"/>
                        <a:ea typeface="Times New Roman" panose="02020603050405020304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1400" b="1" dirty="0">
                        <a:solidFill>
                          <a:srgbClr val="000000"/>
                        </a:solidFill>
                        <a:latin typeface="Arial" pitchFamily="34" charset="0"/>
                        <a:ea typeface="Times New Roman" panose="02020603050405020304"/>
                        <a:cs typeface="Arial" pitchFamily="34" charset="0"/>
                      </a:endParaRPr>
                    </a:p>
                  </a:txBody>
                  <a:tcPr marL="62082" marR="6208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Arial" pitchFamily="34" charset="0"/>
                          <a:cs typeface="Arial" pitchFamily="34" charset="0"/>
                        </a:rPr>
                        <a:t>REC. </a:t>
                      </a:r>
                      <a:r>
                        <a:rPr lang="pt-BR" sz="1400" b="1" dirty="0" smtClean="0">
                          <a:latin typeface="Arial" pitchFamily="34" charset="0"/>
                          <a:cs typeface="Arial" pitchFamily="34" charset="0"/>
                        </a:rPr>
                        <a:t>FEDERAL</a:t>
                      </a:r>
                      <a:endParaRPr lang="pt-BR" sz="1400" b="1" dirty="0">
                        <a:solidFill>
                          <a:srgbClr val="000000"/>
                        </a:solidFill>
                        <a:latin typeface="Arial" pitchFamily="34" charset="0"/>
                        <a:ea typeface="Times New Roman" panose="02020603050405020304"/>
                        <a:cs typeface="Arial" pitchFamily="34" charset="0"/>
                      </a:endParaRPr>
                    </a:p>
                  </a:txBody>
                  <a:tcPr marL="62082" marR="62082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 panose="02020603050405020304"/>
                          <a:cs typeface="Arial" pitchFamily="34" charset="0"/>
                        </a:rPr>
                        <a:t>OPERAÇÕES</a:t>
                      </a:r>
                      <a:r>
                        <a:rPr lang="pt-BR" sz="1400" b="1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 panose="02020603050405020304"/>
                          <a:cs typeface="Arial" pitchFamily="34" charset="0"/>
                        </a:rPr>
                        <a:t> DE CRÉDITO</a:t>
                      </a:r>
                      <a:endParaRPr lang="pt-BR" sz="1400" b="1" dirty="0">
                        <a:solidFill>
                          <a:srgbClr val="000000"/>
                        </a:solidFill>
                        <a:latin typeface="Arial" pitchFamily="34" charset="0"/>
                        <a:ea typeface="Times New Roman" panose="02020603050405020304"/>
                        <a:cs typeface="Arial" pitchFamily="34" charset="0"/>
                      </a:endParaRPr>
                    </a:p>
                  </a:txBody>
                  <a:tcPr marL="62082" marR="6208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Arial" pitchFamily="34" charset="0"/>
                          <a:cs typeface="Arial" pitchFamily="34" charset="0"/>
                        </a:rPr>
                        <a:t>GERAL</a:t>
                      </a:r>
                      <a:endParaRPr lang="pt-BR" sz="1600" b="1" dirty="0">
                        <a:solidFill>
                          <a:srgbClr val="000000"/>
                        </a:solidFill>
                        <a:latin typeface="Arial" pitchFamily="34" charset="0"/>
                        <a:ea typeface="Times New Roman" panose="02020603050405020304"/>
                        <a:cs typeface="Arial" pitchFamily="34" charset="0"/>
                      </a:endParaRPr>
                    </a:p>
                  </a:txBody>
                  <a:tcPr marL="62082" marR="62082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438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latin typeface="Arial" pitchFamily="34" charset="0"/>
                          <a:cs typeface="Arial" pitchFamily="34" charset="0"/>
                        </a:rPr>
                        <a:t>TOTAL CORRENTE</a:t>
                      </a:r>
                      <a:endParaRPr lang="pt-BR" sz="16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 panose="02020603050405020304"/>
                        <a:cs typeface="Arial" pitchFamily="34" charset="0"/>
                      </a:endParaRPr>
                    </a:p>
                  </a:txBody>
                  <a:tcPr marL="62082" marR="62082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74.002.374,25</a:t>
                      </a:r>
                    </a:p>
                  </a:txBody>
                  <a:tcPr marL="44450" marR="4445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4.887.561,41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12.861.118,29</a:t>
                      </a:r>
                    </a:p>
                  </a:txBody>
                  <a:tcPr marL="44450" marR="4445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0,00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91.751.053,95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819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latin typeface="Arial" pitchFamily="34" charset="0"/>
                          <a:cs typeface="Arial" pitchFamily="34" charset="0"/>
                        </a:rPr>
                        <a:t>TOTAL CAPITAL</a:t>
                      </a:r>
                      <a:endParaRPr lang="pt-BR" sz="16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 panose="02020603050405020304"/>
                        <a:cs typeface="Arial" pitchFamily="34" charset="0"/>
                      </a:endParaRPr>
                    </a:p>
                  </a:txBody>
                  <a:tcPr marL="62082" marR="62082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32.159,43</a:t>
                      </a:r>
                    </a:p>
                  </a:txBody>
                  <a:tcPr marL="44450" marR="4445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0,00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691.702,63</a:t>
                      </a:r>
                    </a:p>
                  </a:txBody>
                  <a:tcPr marL="44450" marR="4445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3.075.254,37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3.799.116,43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819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latin typeface="Arial" pitchFamily="34" charset="0"/>
                          <a:cs typeface="Arial" pitchFamily="34" charset="0"/>
                        </a:rPr>
                        <a:t>TOTAL LIQUIDADO</a:t>
                      </a:r>
                      <a:endParaRPr lang="pt-BR" sz="1600" b="1" dirty="0">
                        <a:solidFill>
                          <a:srgbClr val="000000"/>
                        </a:solidFill>
                        <a:latin typeface="Arial" pitchFamily="34" charset="0"/>
                        <a:ea typeface="Times New Roman" panose="02020603050405020304"/>
                        <a:cs typeface="Arial" pitchFamily="34" charset="0"/>
                      </a:endParaRPr>
                    </a:p>
                  </a:txBody>
                  <a:tcPr marL="62082" marR="62082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74.034.533,68</a:t>
                      </a:r>
                      <a:endParaRPr kumimoji="0" lang="pt-BR" sz="140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4.887.561,41</a:t>
                      </a:r>
                      <a:endParaRPr kumimoji="0" lang="pt-BR" sz="140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13.552.820,92</a:t>
                      </a:r>
                      <a:endParaRPr kumimoji="0" lang="pt-BR" sz="140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3.075.254,37</a:t>
                      </a:r>
                      <a:endParaRPr kumimoji="0" lang="pt-BR" sz="140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SimSun"/>
                          <a:cs typeface="Arial" pitchFamily="34" charset="0"/>
                        </a:rPr>
                        <a:t>95.550.170,38</a:t>
                      </a:r>
                      <a:endParaRPr kumimoji="0" lang="pt-BR" sz="140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0" y="-290651"/>
          <a:ext cx="9144000" cy="71486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361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078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15930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DESPESA DE SAÚDE </a:t>
                      </a:r>
                      <a:endParaRPr lang="pt-BR" sz="2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327" marR="40327" marT="8652" marB="8652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86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254123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2000" b="0" kern="1200" dirty="0" smtClean="0">
                          <a:solidFill>
                            <a:schemeClr val="dk1"/>
                          </a:solidFill>
                          <a:latin typeface="Arial"/>
                          <a:ea typeface="SimSun"/>
                          <a:cs typeface="Mangal"/>
                        </a:rPr>
                        <a:t>TOTAL POR SUBELEMENTO</a:t>
                      </a:r>
                      <a:endParaRPr kumimoji="0" lang="pt-BR" sz="2000" b="0" kern="1200" dirty="0">
                        <a:solidFill>
                          <a:schemeClr val="dk1"/>
                        </a:solidFill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44450" marR="44450" marT="9525" marB="9525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2000" b="1" kern="1200" dirty="0" smtClean="0">
                          <a:solidFill>
                            <a:schemeClr val="dk1"/>
                          </a:solidFill>
                          <a:latin typeface="Arial"/>
                          <a:ea typeface="SimSun"/>
                          <a:cs typeface="Mangal"/>
                        </a:rPr>
                        <a:t>95.550.170,38</a:t>
                      </a: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86000"/>
                      </a:schemeClr>
                    </a:solidFill>
                  </a:tcPr>
                </a:tc>
              </a:tr>
              <a:tr h="1312643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2000" b="0" kern="1200" dirty="0" smtClean="0">
                          <a:solidFill>
                            <a:schemeClr val="dk1"/>
                          </a:solidFill>
                          <a:latin typeface="Arial"/>
                          <a:ea typeface="SimSun"/>
                          <a:cs typeface="Mangal"/>
                        </a:rPr>
                        <a:t>OUTROS MATERIAIS DE CONSUMO</a:t>
                      </a:r>
                      <a:endParaRPr kumimoji="0" lang="pt-BR" sz="2000" b="0" kern="1200" dirty="0">
                        <a:solidFill>
                          <a:schemeClr val="dk1"/>
                        </a:solidFill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44450" marR="44450" marT="9525" marB="9525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2000" b="1" kern="1200" dirty="0" smtClean="0">
                          <a:solidFill>
                            <a:schemeClr val="dk1"/>
                          </a:solidFill>
                          <a:latin typeface="Arial"/>
                          <a:ea typeface="SimSun"/>
                          <a:cs typeface="Mangal"/>
                        </a:rPr>
                        <a:t>37.347,86</a:t>
                      </a:r>
                      <a:endParaRPr kumimoji="0" lang="pt-BR" sz="2000" b="1" kern="1200" dirty="0">
                        <a:solidFill>
                          <a:schemeClr val="dk1"/>
                        </a:solidFill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86000"/>
                      </a:schemeClr>
                    </a:solidFill>
                  </a:tcPr>
                </a:tc>
              </a:tr>
              <a:tr h="11933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000" b="0" kern="1200" dirty="0" smtClean="0">
                          <a:solidFill>
                            <a:schemeClr val="dk1"/>
                          </a:solidFill>
                          <a:latin typeface="Arial"/>
                          <a:ea typeface="SimSun"/>
                          <a:cs typeface="Mangal"/>
                        </a:rPr>
                        <a:t>JUDICIALIZAÇÃO</a:t>
                      </a:r>
                    </a:p>
                  </a:txBody>
                  <a:tcPr marL="17780" marR="17780" marT="17780" marB="1778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2000" b="1" kern="1200" dirty="0" smtClean="0">
                          <a:solidFill>
                            <a:schemeClr val="dk1"/>
                          </a:solidFill>
                          <a:latin typeface="Arial"/>
                          <a:ea typeface="SimSun"/>
                          <a:cs typeface="Mangal"/>
                        </a:rPr>
                        <a:t>509.141,56</a:t>
                      </a: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86000"/>
                      </a:schemeClr>
                    </a:solidFill>
                  </a:tcPr>
                </a:tc>
              </a:tr>
              <a:tr h="12292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000" b="0" kern="1200" dirty="0" smtClean="0">
                          <a:solidFill>
                            <a:schemeClr val="dk1"/>
                          </a:solidFill>
                          <a:latin typeface="Arial"/>
                          <a:ea typeface="SimSun"/>
                          <a:cs typeface="Mangal"/>
                        </a:rPr>
                        <a:t>OUTROS</a:t>
                      </a:r>
                      <a:r>
                        <a:rPr kumimoji="0" lang="pt-BR" sz="2000" b="0" kern="1200" baseline="0" dirty="0" smtClean="0">
                          <a:solidFill>
                            <a:schemeClr val="dk1"/>
                          </a:solidFill>
                          <a:latin typeface="Arial"/>
                          <a:ea typeface="SimSun"/>
                          <a:cs typeface="Mangal"/>
                        </a:rPr>
                        <a:t> SERVIÇOS DE TERCEIROS - PESSOA JURÍDICA</a:t>
                      </a:r>
                      <a:endParaRPr kumimoji="0" lang="pt-BR" sz="2000" b="0" kern="1200" dirty="0" smtClean="0">
                        <a:solidFill>
                          <a:schemeClr val="dk1"/>
                        </a:solidFill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17780" marR="17780" marT="17780" marB="1778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8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2000" b="1" kern="1200" dirty="0" smtClean="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1.587.905,12</a:t>
                      </a: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86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tângulo 2"/>
          <p:cNvSpPr>
            <a:spLocks noChangeArrowheads="1"/>
          </p:cNvSpPr>
          <p:nvPr/>
        </p:nvSpPr>
        <p:spPr bwMode="auto">
          <a:xfrm>
            <a:off x="500063" y="547688"/>
            <a:ext cx="8358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Font typeface="Arial" pitchFamily="34" charset="0"/>
              <a:buNone/>
            </a:pPr>
            <a:r>
              <a:rPr lang="pt-BR" altLang="en-US" sz="2800" b="1" dirty="0">
                <a:solidFill>
                  <a:schemeClr val="bg1"/>
                </a:solidFill>
                <a:latin typeface="Arial" pitchFamily="34" charset="0"/>
              </a:rPr>
              <a:t>REPASSE DE </a:t>
            </a:r>
            <a:r>
              <a:rPr lang="pt-BR" altLang="en-US" sz="2800" b="1" dirty="0" smtClean="0">
                <a:solidFill>
                  <a:schemeClr val="bg1"/>
                </a:solidFill>
                <a:latin typeface="Arial" pitchFamily="34" charset="0"/>
              </a:rPr>
              <a:t>RECURSOS </a:t>
            </a:r>
            <a:r>
              <a:rPr lang="pt-BR" altLang="en-US" sz="2800" b="1" dirty="0">
                <a:solidFill>
                  <a:schemeClr val="bg1"/>
                </a:solidFill>
                <a:latin typeface="Arial" pitchFamily="34" charset="0"/>
              </a:rPr>
              <a:t>AOS PRESTADORES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251641" y="1215230"/>
          <a:ext cx="8640660" cy="545399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61496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9100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573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pt-BR" sz="1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latin typeface="Arial" pitchFamily="34" charset="0"/>
                          <a:cs typeface="Arial" pitchFamily="34" charset="0"/>
                        </a:rPr>
                        <a:t>APAE</a:t>
                      </a:r>
                      <a:endParaRPr lang="pt-BR" sz="1800" b="0" dirty="0">
                        <a:solidFill>
                          <a:schemeClr val="bg1"/>
                        </a:solidFill>
                        <a:latin typeface="Arial" pitchFamily="34" charset="0"/>
                        <a:ea typeface="Times New Roman" panose="02020603050405020304"/>
                        <a:cs typeface="Arial" pitchFamily="34" charset="0"/>
                      </a:endParaRPr>
                    </a:p>
                  </a:txBody>
                  <a:tcPr marL="67617" marR="67617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pt-BR" sz="18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                              </a:t>
                      </a:r>
                      <a:r>
                        <a:rPr kumimoji="0" lang="pt-BR" sz="18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1.321.657,96</a:t>
                      </a:r>
                      <a:endParaRPr kumimoji="0" lang="pt-BR" sz="18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7617" marR="67617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404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pt-BR" sz="1800" kern="1200" dirty="0" smtClean="0">
                          <a:latin typeface="Arial" pitchFamily="34" charset="0"/>
                          <a:cs typeface="Arial" pitchFamily="34" charset="0"/>
                        </a:rPr>
                        <a:t>SANTA CASA DE MISERICÓRDIA DE SANTA BÁRBARA D’OESTE</a:t>
                      </a:r>
                    </a:p>
                  </a:txBody>
                  <a:tcPr marL="67617" marR="67617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pt-BR" sz="18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24.194.545,30</a:t>
                      </a:r>
                      <a:endParaRPr kumimoji="0" lang="pt-BR" sz="18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7617" marR="67617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4049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lang="pt-BR" sz="18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 panose="02020603050405020304"/>
                        <a:cs typeface="Arial" pitchFamily="34" charset="0"/>
                      </a:endParaRPr>
                    </a:p>
                  </a:txBody>
                  <a:tcPr marL="67617" marR="67617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pt-BR" sz="18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25.516.203,26</a:t>
                      </a:r>
                      <a:endParaRPr kumimoji="0" lang="pt-BR" sz="18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7617" marR="67617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28954" y="260779"/>
            <a:ext cx="8229600" cy="1008071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defRPr/>
            </a:pPr>
            <a:r>
              <a:rPr lang="pt-BR" sz="3600" b="1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COMPARATIVO ENTRE PERÍODOS</a:t>
            </a:r>
            <a:r>
              <a:rPr lang="pt-BR" sz="3600" dirty="0" smtClean="0">
                <a:solidFill>
                  <a:schemeClr val="bg1"/>
                </a:solidFill>
              </a:rPr>
              <a:t/>
            </a:r>
            <a:br>
              <a:rPr lang="pt-BR" sz="3600" dirty="0" smtClean="0">
                <a:solidFill>
                  <a:schemeClr val="bg1"/>
                </a:solidFill>
              </a:rPr>
            </a:br>
            <a:endParaRPr lang="pt-BR" sz="3600" noProof="1" smtClean="0">
              <a:solidFill>
                <a:schemeClr val="bg1"/>
              </a:solidFill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251701" y="836821"/>
          <a:ext cx="8640600" cy="58573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292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02119">
                  <a:extLst>
                    <a:ext uri="{9D8B030D-6E8A-4147-A177-3AD203B41FA5}">
                      <a16:colId xmlns="" xmlns:a16="http://schemas.microsoft.com/office/drawing/2014/main" val="1678921439"/>
                    </a:ext>
                  </a:extLst>
                </a:gridCol>
                <a:gridCol w="157788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530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7832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55731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RECEITAS </a:t>
                      </a:r>
                      <a:r>
                        <a:rPr lang="pt-BR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ARRECADADAS - MUNICÍPIO</a:t>
                      </a:r>
                      <a:endParaRPr lang="pt-BR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46" marR="44446" marT="9530" marB="953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marL="44448" marR="44448" marT="9528" marB="9528" anchor="ctr"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55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46" marR="44446" marT="9530" marB="953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Mangal" panose="02040503050203030202"/>
                        </a:rPr>
                        <a:t>2023</a:t>
                      </a:r>
                      <a:endParaRPr lang="pt-BR" sz="1800" b="1" dirty="0">
                        <a:effectLst/>
                        <a:latin typeface="Liberation Serif" panose="02020603050405020304"/>
                        <a:ea typeface="SimSun" panose="02010600030101010101" pitchFamily="2" charset="-122"/>
                        <a:cs typeface="Mangal" panose="02040503050203030202"/>
                      </a:endParaRPr>
                    </a:p>
                  </a:txBody>
                  <a:tcPr marL="44450" marR="44450" marT="9526" marB="9526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Mangal" panose="02040503050203030202"/>
                        </a:rPr>
                        <a:t>2024</a:t>
                      </a:r>
                      <a:endParaRPr lang="pt-BR" sz="1800" b="1" dirty="0">
                        <a:effectLst/>
                        <a:latin typeface="Liberation Serif" panose="02020603050405020304"/>
                        <a:ea typeface="SimSun" panose="02010600030101010101" pitchFamily="2" charset="-122"/>
                        <a:cs typeface="Mangal" panose="02040503050203030202"/>
                      </a:endParaRPr>
                    </a:p>
                  </a:txBody>
                  <a:tcPr marL="44450" marR="44450" marT="9526" marB="9526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Mangal" panose="02040503050203030202"/>
                        </a:rPr>
                        <a:t>2025</a:t>
                      </a:r>
                      <a:endParaRPr lang="pt-BR" sz="1800" b="1" dirty="0">
                        <a:effectLst/>
                        <a:latin typeface="Liberation Serif" panose="02020603050405020304"/>
                        <a:ea typeface="SimSun" panose="02010600030101010101" pitchFamily="2" charset="-122"/>
                        <a:cs typeface="Mangal" panose="02040503050203030202"/>
                      </a:endParaRPr>
                    </a:p>
                  </a:txBody>
                  <a:tcPr marL="44450" marR="44450" marT="9526" marB="9526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Mangal" panose="02040503050203030202"/>
                        </a:rPr>
                        <a:t>2026</a:t>
                      </a:r>
                      <a:endParaRPr lang="pt-BR" sz="1800" b="1" dirty="0">
                        <a:effectLst/>
                        <a:latin typeface="Liberation Serif" panose="02020603050405020304"/>
                        <a:ea typeface="SimSun" panose="02010600030101010101" pitchFamily="2" charset="-122"/>
                        <a:cs typeface="Mangal" panose="02040503050203030202"/>
                      </a:endParaRPr>
                    </a:p>
                  </a:txBody>
                  <a:tcPr marL="44450" marR="44450" marT="9526" marB="9526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471415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0" lang="pt-BR" sz="1400" kern="1200" dirty="0" smtClean="0">
                        <a:solidFill>
                          <a:schemeClr val="dk1"/>
                        </a:solidFill>
                        <a:latin typeface="Arial"/>
                        <a:ea typeface="SimSun"/>
                        <a:cs typeface="Mangal"/>
                      </a:endParaRPr>
                    </a:p>
                    <a:p>
                      <a:pPr marL="0" algn="l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0" lang="pt-BR" sz="1400" kern="1200" dirty="0" smtClean="0">
                        <a:solidFill>
                          <a:schemeClr val="dk1"/>
                        </a:solidFill>
                        <a:latin typeface="Arial"/>
                        <a:ea typeface="SimSun"/>
                        <a:cs typeface="Mangal"/>
                      </a:endParaRPr>
                    </a:p>
                    <a:p>
                      <a:pPr marL="0" algn="l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Arial"/>
                          <a:ea typeface="SimSun"/>
                          <a:cs typeface="Mangal"/>
                        </a:rPr>
                        <a:t>IMPOSTOS E.C 29</a:t>
                      </a:r>
                    </a:p>
                    <a:p>
                      <a:pPr marL="0" algn="l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0" lang="pt-BR" sz="1400" kern="1200" dirty="0" smtClean="0">
                        <a:solidFill>
                          <a:schemeClr val="dk1"/>
                        </a:solidFill>
                        <a:latin typeface="Arial"/>
                        <a:ea typeface="SimSun"/>
                        <a:cs typeface="Mangal"/>
                      </a:endParaRPr>
                    </a:p>
                    <a:p>
                      <a:pPr marL="0" algn="l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0" lang="pt-BR" sz="1400" kern="1200" dirty="0">
                        <a:solidFill>
                          <a:schemeClr val="dk1"/>
                        </a:solidFill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44450" marR="44450" marT="9525" marB="9525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Arial"/>
                          <a:ea typeface="SimSun"/>
                          <a:cs typeface="Mangal"/>
                        </a:rPr>
                        <a:t>203.509.669,40</a:t>
                      </a:r>
                    </a:p>
                  </a:txBody>
                  <a:tcPr marL="44450" marR="44450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b="0" kern="1200" dirty="0" smtClean="0">
                          <a:solidFill>
                            <a:schemeClr val="dk1"/>
                          </a:solidFill>
                          <a:latin typeface="Arial"/>
                          <a:ea typeface="SimSun"/>
                          <a:cs typeface="Mangal"/>
                        </a:rPr>
                        <a:t>232.635.346,37</a:t>
                      </a:r>
                    </a:p>
                  </a:txBody>
                  <a:tcPr marL="44450" marR="44450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Arial"/>
                          <a:ea typeface="SimSun"/>
                          <a:cs typeface="Mangal"/>
                        </a:rPr>
                        <a:t>246.676.103,48</a:t>
                      </a:r>
                    </a:p>
                  </a:txBody>
                  <a:tcPr marL="44450" marR="44450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Arial"/>
                          <a:ea typeface="SimSun"/>
                          <a:cs typeface="Mangal"/>
                        </a:rPr>
                        <a:t>262.597.562,06</a:t>
                      </a:r>
                    </a:p>
                  </a:txBody>
                  <a:tcPr marL="44450" marR="44450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</a:tr>
              <a:tr h="1061885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0" lang="pt-BR" sz="1400" kern="1200" dirty="0" smtClean="0">
                        <a:solidFill>
                          <a:schemeClr val="dk1"/>
                        </a:solidFill>
                        <a:latin typeface="Arial"/>
                        <a:ea typeface="SimSun"/>
                        <a:cs typeface="Mangal"/>
                      </a:endParaRPr>
                    </a:p>
                    <a:p>
                      <a:pPr marL="0" algn="l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Arial"/>
                          <a:ea typeface="SimSun"/>
                          <a:cs typeface="Mangal"/>
                        </a:rPr>
                        <a:t>TRANSFERÊNCIAS DE RECURSOS FEDERAIS</a:t>
                      </a:r>
                    </a:p>
                    <a:p>
                      <a:pPr marL="0" algn="l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0" lang="pt-BR" sz="1400" kern="1200" dirty="0">
                        <a:solidFill>
                          <a:schemeClr val="dk1"/>
                        </a:solidFill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44450" marR="44450" marT="9525" marB="9525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Arial"/>
                          <a:ea typeface="SimSun"/>
                          <a:cs typeface="Mangal"/>
                        </a:rPr>
                        <a:t>10.826.741,16</a:t>
                      </a:r>
                    </a:p>
                  </a:txBody>
                  <a:tcPr marL="44450" marR="44450" marT="9525" marB="9525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b="0" kern="1200" dirty="0" smtClean="0">
                          <a:solidFill>
                            <a:schemeClr val="dk1"/>
                          </a:solidFill>
                          <a:latin typeface="Arial"/>
                          <a:ea typeface="SimSun"/>
                          <a:cs typeface="Mangal"/>
                        </a:rPr>
                        <a:t>13.931.329,59</a:t>
                      </a:r>
                    </a:p>
                  </a:txBody>
                  <a:tcPr marL="44450" marR="44450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Arial"/>
                          <a:ea typeface="SimSun"/>
                          <a:cs typeface="Mangal"/>
                        </a:rPr>
                        <a:t>12.562.629,48</a:t>
                      </a:r>
                    </a:p>
                  </a:txBody>
                  <a:tcPr marL="44450" marR="44450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Arial"/>
                          <a:ea typeface="SimSun"/>
                          <a:cs typeface="Mangal"/>
                        </a:rPr>
                        <a:t>13.014.212,73</a:t>
                      </a:r>
                    </a:p>
                  </a:txBody>
                  <a:tcPr marL="44450" marR="44450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178881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Arial"/>
                          <a:ea typeface="SimSun"/>
                          <a:cs typeface="Mangal"/>
                        </a:rPr>
                        <a:t>TRANSFERÊNCIAS DE RECURSOS ESTADUAIS</a:t>
                      </a:r>
                    </a:p>
                    <a:p>
                      <a:pPr marL="0" algn="l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0" lang="pt-BR" sz="1400" kern="1200" dirty="0">
                        <a:solidFill>
                          <a:schemeClr val="dk1"/>
                        </a:solidFill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44450" marR="44450" marT="9525" marB="9525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Arial"/>
                          <a:ea typeface="SimSun"/>
                          <a:cs typeface="Mangal"/>
                        </a:rPr>
                        <a:t>786.028,41</a:t>
                      </a:r>
                    </a:p>
                  </a:txBody>
                  <a:tcPr marL="44450" marR="44450" marT="9525" marB="9525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b="0" kern="1200" dirty="0" smtClean="0">
                          <a:solidFill>
                            <a:schemeClr val="dk1"/>
                          </a:solidFill>
                          <a:latin typeface="Arial"/>
                          <a:ea typeface="SimSun"/>
                          <a:cs typeface="Mangal"/>
                        </a:rPr>
                        <a:t>3.692.751,80</a:t>
                      </a:r>
                    </a:p>
                  </a:txBody>
                  <a:tcPr marL="44450" marR="44450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Arial"/>
                          <a:ea typeface="SimSun"/>
                          <a:cs typeface="Mangal"/>
                        </a:rPr>
                        <a:t>6.052.724,73</a:t>
                      </a:r>
                    </a:p>
                  </a:txBody>
                  <a:tcPr marL="44450" marR="44450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Arial"/>
                          <a:ea typeface="SimSun"/>
                          <a:cs typeface="Mangal"/>
                        </a:rPr>
                        <a:t>5.122.437,06</a:t>
                      </a:r>
                    </a:p>
                  </a:txBody>
                  <a:tcPr marL="44450" marR="44450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647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latin typeface="Arial"/>
                          <a:ea typeface="SimSun"/>
                          <a:cs typeface="Mangal"/>
                        </a:rPr>
                        <a:t>TOTAL</a:t>
                      </a:r>
                      <a:endParaRPr lang="pt-BR" sz="1400" dirty="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50" marR="44450" marT="9525" marB="9525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b="1" kern="1200" dirty="0" smtClean="0">
                          <a:solidFill>
                            <a:schemeClr val="dk1"/>
                          </a:solidFill>
                          <a:latin typeface="Arial"/>
                          <a:ea typeface="SimSun"/>
                          <a:cs typeface="Mangal"/>
                        </a:rPr>
                        <a:t>215.122.438,97</a:t>
                      </a: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b="1" kern="1200" dirty="0" smtClean="0">
                          <a:solidFill>
                            <a:schemeClr val="dk1"/>
                          </a:solidFill>
                          <a:latin typeface="Arial"/>
                          <a:ea typeface="SimSun"/>
                          <a:cs typeface="Mangal"/>
                        </a:rPr>
                        <a:t>250.259.427,76</a:t>
                      </a: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b="1" kern="1200" dirty="0" smtClean="0">
                          <a:solidFill>
                            <a:schemeClr val="dk1"/>
                          </a:solidFill>
                          <a:latin typeface="Arial"/>
                          <a:ea typeface="SimSun"/>
                          <a:cs typeface="Mangal"/>
                        </a:rPr>
                        <a:t>265.291.457,69</a:t>
                      </a: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b="1" kern="1200" dirty="0" smtClean="0">
                          <a:solidFill>
                            <a:schemeClr val="dk1"/>
                          </a:solidFill>
                          <a:latin typeface="Arial"/>
                          <a:ea typeface="SimSun"/>
                          <a:cs typeface="Mangal"/>
                        </a:rPr>
                        <a:t>280.734.211,85</a:t>
                      </a: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28954" y="260779"/>
            <a:ext cx="8229600" cy="1008071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defRPr/>
            </a:pPr>
            <a:r>
              <a:rPr lang="pt-BR" sz="3600" b="1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COMPARATIVO ENTRE PERÍODOS</a:t>
            </a:r>
            <a:r>
              <a:rPr lang="pt-BR" sz="3600" dirty="0" smtClean="0">
                <a:solidFill>
                  <a:schemeClr val="bg1"/>
                </a:solidFill>
              </a:rPr>
              <a:t/>
            </a:r>
            <a:br>
              <a:rPr lang="pt-BR" sz="3600" dirty="0" smtClean="0">
                <a:solidFill>
                  <a:schemeClr val="bg1"/>
                </a:solidFill>
              </a:rPr>
            </a:br>
            <a:endParaRPr lang="pt-BR" sz="3600" noProof="1" smtClean="0">
              <a:solidFill>
                <a:schemeClr val="bg1"/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467715" y="836821"/>
          <a:ext cx="8280400" cy="58324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321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34928">
                  <a:extLst>
                    <a:ext uri="{9D8B030D-6E8A-4147-A177-3AD203B41FA5}">
                      <a16:colId xmlns="" xmlns:a16="http://schemas.microsoft.com/office/drawing/2014/main" val="2082376994"/>
                    </a:ext>
                  </a:extLst>
                </a:gridCol>
                <a:gridCol w="14389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4667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277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79305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DESPESAS </a:t>
                      </a:r>
                      <a:r>
                        <a:rPr lang="pt-BR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REALIZADAS - SAÚDE</a:t>
                      </a:r>
                      <a:endParaRPr lang="pt-BR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44" marR="44444" marT="9520" marB="952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marL="44448" marR="44448" marT="9520" marB="9520" anchor="ctr"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553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44" marR="44444" marT="9520" marB="952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Mangal" panose="02040503050203030202"/>
                        </a:rPr>
                        <a:t>2023</a:t>
                      </a:r>
                      <a:endParaRPr lang="pt-BR" sz="1800" b="1" dirty="0">
                        <a:effectLst/>
                        <a:latin typeface="Liberation Serif" panose="02020603050405020304"/>
                        <a:ea typeface="SimSun" panose="02010600030101010101" pitchFamily="2" charset="-122"/>
                        <a:cs typeface="Mangal" panose="02040503050203030202"/>
                      </a:endParaRPr>
                    </a:p>
                  </a:txBody>
                  <a:tcPr marL="44450" marR="44450" marT="9526" marB="9526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Mangal" panose="02040503050203030202"/>
                        </a:rPr>
                        <a:t>2024</a:t>
                      </a:r>
                      <a:endParaRPr lang="pt-BR" sz="1800" b="1" dirty="0">
                        <a:effectLst/>
                        <a:latin typeface="Liberation Serif" panose="02020603050405020304"/>
                        <a:ea typeface="SimSun" panose="02010600030101010101" pitchFamily="2" charset="-122"/>
                        <a:cs typeface="Mangal" panose="02040503050203030202"/>
                      </a:endParaRPr>
                    </a:p>
                  </a:txBody>
                  <a:tcPr marL="44450" marR="44450" marT="9526" marB="9526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Mangal" panose="02040503050203030202"/>
                        </a:rPr>
                        <a:t>2025</a:t>
                      </a:r>
                      <a:endParaRPr lang="pt-BR" sz="1800" b="1" dirty="0">
                        <a:effectLst/>
                        <a:latin typeface="Liberation Serif" panose="02020603050405020304"/>
                        <a:ea typeface="SimSun" panose="02010600030101010101" pitchFamily="2" charset="-122"/>
                        <a:cs typeface="Mangal" panose="02040503050203030202"/>
                      </a:endParaRPr>
                    </a:p>
                  </a:txBody>
                  <a:tcPr marL="44450" marR="44450" marT="9526" marB="9526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Mangal" panose="02040503050203030202"/>
                        </a:rPr>
                        <a:t>2026</a:t>
                      </a:r>
                      <a:endParaRPr lang="pt-BR" sz="1800" b="1" dirty="0">
                        <a:effectLst/>
                        <a:latin typeface="Liberation Serif" panose="02020603050405020304"/>
                        <a:ea typeface="SimSun" panose="02010600030101010101" pitchFamily="2" charset="-122"/>
                        <a:cs typeface="Mangal" panose="02040503050203030202"/>
                      </a:endParaRPr>
                    </a:p>
                  </a:txBody>
                  <a:tcPr marL="44450" marR="44450" marT="9526" marB="9526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272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SAÚDE GERAL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44" marR="44444" marT="9520" marB="952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0" lang="pt-BR" sz="1400" kern="1200" dirty="0" smtClean="0">
                        <a:solidFill>
                          <a:schemeClr val="dk1"/>
                        </a:solidFill>
                        <a:latin typeface="Arial"/>
                        <a:ea typeface="SimSun"/>
                        <a:cs typeface="Mangal"/>
                      </a:endParaRPr>
                    </a:p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Arial"/>
                          <a:ea typeface="SimSun"/>
                          <a:cs typeface="Mangal"/>
                        </a:rPr>
                        <a:t>  9.148.272,76</a:t>
                      </a:r>
                      <a:endParaRPr kumimoji="0" lang="pt-BR" sz="1400" kern="1200" dirty="0">
                        <a:solidFill>
                          <a:schemeClr val="dk1"/>
                        </a:solidFill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44450" marR="44450" marT="9525" marB="9525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0" lang="pt-BR" sz="1400" kern="1200" dirty="0" smtClean="0">
                        <a:solidFill>
                          <a:schemeClr val="dk1"/>
                        </a:solidFill>
                        <a:latin typeface="Arial"/>
                        <a:ea typeface="SimSun"/>
                        <a:cs typeface="Mangal"/>
                      </a:endParaRPr>
                    </a:p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Arial"/>
                          <a:ea typeface="SimSun"/>
                          <a:cs typeface="Mangal"/>
                        </a:rPr>
                        <a:t> 11.707.579,73</a:t>
                      </a:r>
                      <a:endParaRPr kumimoji="0" lang="pt-BR" sz="1400" kern="1200" dirty="0">
                        <a:solidFill>
                          <a:schemeClr val="dk1"/>
                        </a:solidFill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44450" marR="44450" marT="9525" marB="9525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0" lang="pt-BR" sz="1400" kern="1200" dirty="0" smtClean="0">
                        <a:solidFill>
                          <a:schemeClr val="dk1"/>
                        </a:solidFill>
                        <a:latin typeface="Arial"/>
                        <a:ea typeface="SimSun"/>
                        <a:cs typeface="Mangal"/>
                      </a:endParaRPr>
                    </a:p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Arial"/>
                          <a:ea typeface="SimSun"/>
                          <a:cs typeface="Mangal"/>
                        </a:rPr>
                        <a:t>  8.109.595,66</a:t>
                      </a:r>
                      <a:endParaRPr kumimoji="0" lang="pt-BR" sz="1400" kern="1200" dirty="0">
                        <a:solidFill>
                          <a:schemeClr val="dk1"/>
                        </a:solidFill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44450" marR="44450" marT="9525" marB="9525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0" lang="pt-BR" sz="1400" kern="1200" dirty="0" smtClean="0">
                        <a:solidFill>
                          <a:schemeClr val="dk1"/>
                        </a:solidFill>
                        <a:latin typeface="Arial"/>
                        <a:ea typeface="SimSun"/>
                        <a:cs typeface="Mangal"/>
                      </a:endParaRPr>
                    </a:p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Arial"/>
                          <a:ea typeface="SimSun"/>
                          <a:cs typeface="Mangal"/>
                        </a:rPr>
                        <a:t>  11.101.052,46</a:t>
                      </a:r>
                      <a:endParaRPr kumimoji="0" lang="pt-BR" sz="1400" kern="1200" dirty="0">
                        <a:solidFill>
                          <a:schemeClr val="dk1"/>
                        </a:solidFill>
                        <a:latin typeface="Arial"/>
                        <a:ea typeface="SimSun"/>
                        <a:cs typeface="Mangal"/>
                      </a:endParaRPr>
                    </a:p>
                  </a:txBody>
                  <a:tcPr marL="44450" marR="44450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272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ATENÇÃO </a:t>
                      </a:r>
                      <a:r>
                        <a:rPr lang="pt-B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BÁSICA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44" marR="44444" marT="9520" marB="952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0" lang="pt-BR" sz="1400" kern="1200" dirty="0" smtClean="0">
                        <a:solidFill>
                          <a:schemeClr val="dk1"/>
                        </a:solidFill>
                        <a:latin typeface="Arial"/>
                        <a:ea typeface="SimSun"/>
                        <a:cs typeface="Mangal"/>
                      </a:endParaRPr>
                    </a:p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Arial"/>
                          <a:ea typeface="SimSun"/>
                          <a:cs typeface="Mangal"/>
                        </a:rPr>
                        <a:t>  1.834.518,80</a:t>
                      </a:r>
                    </a:p>
                  </a:txBody>
                  <a:tcPr marL="44450" marR="44450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0" lang="pt-BR" sz="1400" kern="1200" dirty="0" smtClean="0">
                        <a:solidFill>
                          <a:schemeClr val="dk1"/>
                        </a:solidFill>
                        <a:latin typeface="Arial"/>
                        <a:ea typeface="SimSun"/>
                        <a:cs typeface="Mangal"/>
                      </a:endParaRPr>
                    </a:p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Arial"/>
                          <a:ea typeface="SimSun"/>
                          <a:cs typeface="Mangal"/>
                        </a:rPr>
                        <a:t> 2.263.533,73</a:t>
                      </a:r>
                    </a:p>
                  </a:txBody>
                  <a:tcPr marL="44450" marR="44450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Arial"/>
                          <a:ea typeface="SimSun"/>
                          <a:cs typeface="Mangal"/>
                        </a:rPr>
                        <a:t> </a:t>
                      </a:r>
                    </a:p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Arial"/>
                          <a:ea typeface="SimSun"/>
                          <a:cs typeface="Mangal"/>
                        </a:rPr>
                        <a:t> 1.898.648,58</a:t>
                      </a:r>
                    </a:p>
                  </a:txBody>
                  <a:tcPr marL="44450" marR="44450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Arial"/>
                          <a:ea typeface="SimSun"/>
                          <a:cs typeface="Mangal"/>
                        </a:rPr>
                        <a:t> </a:t>
                      </a:r>
                    </a:p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Arial"/>
                          <a:ea typeface="SimSun"/>
                          <a:cs typeface="Mangal"/>
                        </a:rPr>
                        <a:t>1.768.134,42</a:t>
                      </a:r>
                    </a:p>
                  </a:txBody>
                  <a:tcPr marL="44450" marR="44450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270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VIGILÂNCIA EM SAÚDE / SAÚDE COLETIVA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44" marR="44444" marT="9520" marB="952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0" lang="pt-BR" sz="1400" kern="1200" dirty="0" smtClean="0">
                        <a:solidFill>
                          <a:schemeClr val="dk1"/>
                        </a:solidFill>
                        <a:latin typeface="Arial"/>
                        <a:ea typeface="SimSun"/>
                        <a:cs typeface="Mangal"/>
                      </a:endParaRPr>
                    </a:p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Arial"/>
                          <a:ea typeface="SimSun"/>
                          <a:cs typeface="Mangal"/>
                        </a:rPr>
                        <a:t> 501.992,52</a:t>
                      </a:r>
                    </a:p>
                  </a:txBody>
                  <a:tcPr marL="44450" marR="44450" marT="9525" marB="9525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0" lang="pt-BR" sz="1400" kern="1200" dirty="0" smtClean="0">
                        <a:solidFill>
                          <a:schemeClr val="dk1"/>
                        </a:solidFill>
                        <a:latin typeface="Arial"/>
                        <a:ea typeface="SimSun"/>
                        <a:cs typeface="Mangal"/>
                      </a:endParaRPr>
                    </a:p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Arial"/>
                          <a:ea typeface="SimSun"/>
                          <a:cs typeface="Mangal"/>
                        </a:rPr>
                        <a:t> 609.105,66</a:t>
                      </a:r>
                    </a:p>
                  </a:txBody>
                  <a:tcPr marL="44450" marR="44450" marT="9525" marB="9525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0" lang="pt-BR" sz="1400" kern="1200" dirty="0" smtClean="0">
                        <a:solidFill>
                          <a:schemeClr val="dk1"/>
                        </a:solidFill>
                        <a:latin typeface="Arial"/>
                        <a:ea typeface="SimSun"/>
                        <a:cs typeface="Mangal"/>
                      </a:endParaRPr>
                    </a:p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Arial"/>
                          <a:ea typeface="SimSun"/>
                          <a:cs typeface="Mangal"/>
                        </a:rPr>
                        <a:t> 409.140,54</a:t>
                      </a:r>
                    </a:p>
                  </a:txBody>
                  <a:tcPr marL="44450" marR="44450" marT="9525" marB="9525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0" lang="pt-BR" sz="1400" kern="1200" dirty="0" smtClean="0">
                        <a:solidFill>
                          <a:schemeClr val="dk1"/>
                        </a:solidFill>
                        <a:latin typeface="Arial"/>
                        <a:ea typeface="SimSun"/>
                        <a:cs typeface="Mangal"/>
                      </a:endParaRPr>
                    </a:p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Arial"/>
                          <a:ea typeface="SimSun"/>
                          <a:cs typeface="Mangal"/>
                        </a:rPr>
                        <a:t> 472.576,30</a:t>
                      </a:r>
                    </a:p>
                  </a:txBody>
                  <a:tcPr marL="44450" marR="44450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809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ATENÇÃO ESPECIALIZADA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44" marR="44444" marT="9520" marB="952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0" lang="pt-BR" sz="1400" kern="1200" dirty="0" smtClean="0">
                        <a:solidFill>
                          <a:schemeClr val="dk1"/>
                        </a:solidFill>
                        <a:latin typeface="Arial"/>
                        <a:ea typeface="SimSun"/>
                        <a:cs typeface="Mangal"/>
                      </a:endParaRPr>
                    </a:p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Arial"/>
                          <a:ea typeface="SimSun"/>
                          <a:cs typeface="Mangal"/>
                        </a:rPr>
                        <a:t>23.426.761,79</a:t>
                      </a:r>
                    </a:p>
                  </a:txBody>
                  <a:tcPr marL="44450" marR="44450" marT="9525" marB="9525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0" lang="pt-BR" sz="1400" kern="1200" dirty="0" smtClean="0">
                        <a:solidFill>
                          <a:schemeClr val="dk1"/>
                        </a:solidFill>
                        <a:latin typeface="Arial"/>
                        <a:ea typeface="SimSun"/>
                        <a:cs typeface="Mangal"/>
                      </a:endParaRPr>
                    </a:p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Arial"/>
                          <a:ea typeface="SimSun"/>
                          <a:cs typeface="Mangal"/>
                        </a:rPr>
                        <a:t>31.263.269,45</a:t>
                      </a:r>
                    </a:p>
                  </a:txBody>
                  <a:tcPr marL="44450" marR="44450" marT="9525" marB="9525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Arial"/>
                          <a:ea typeface="SimSun"/>
                          <a:cs typeface="Mangal"/>
                        </a:rPr>
                        <a:t> </a:t>
                      </a:r>
                    </a:p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Arial"/>
                          <a:ea typeface="SimSun"/>
                          <a:cs typeface="Mangal"/>
                        </a:rPr>
                        <a:t>43.658.131,88</a:t>
                      </a:r>
                    </a:p>
                  </a:txBody>
                  <a:tcPr marL="44450" marR="44450" marT="9525" marB="9525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Arial"/>
                          <a:ea typeface="SimSun"/>
                          <a:cs typeface="Mangal"/>
                        </a:rPr>
                        <a:t> </a:t>
                      </a:r>
                    </a:p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Arial"/>
                          <a:ea typeface="SimSun"/>
                          <a:cs typeface="Mangal"/>
                        </a:rPr>
                        <a:t>34.449.134,27</a:t>
                      </a:r>
                    </a:p>
                  </a:txBody>
                  <a:tcPr marL="44450" marR="44450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809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ASSISTÊNCIA </a:t>
                      </a:r>
                      <a:r>
                        <a:rPr lang="pt-B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FARMACÊUTICA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44" marR="44444" marT="9520" marB="952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Arial"/>
                          <a:ea typeface="SimSun"/>
                          <a:cs typeface="Mangal"/>
                        </a:rPr>
                        <a:t> </a:t>
                      </a:r>
                    </a:p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Arial"/>
                          <a:ea typeface="SimSun"/>
                          <a:cs typeface="Mangal"/>
                        </a:rPr>
                        <a:t>2.356.847,34</a:t>
                      </a:r>
                    </a:p>
                  </a:txBody>
                  <a:tcPr marL="44450" marR="44450" marT="9525" marB="9525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0" lang="pt-BR" sz="1400" kern="1200" dirty="0" smtClean="0">
                        <a:solidFill>
                          <a:schemeClr val="dk1"/>
                        </a:solidFill>
                        <a:latin typeface="Arial"/>
                        <a:ea typeface="SimSun"/>
                        <a:cs typeface="Mangal"/>
                      </a:endParaRPr>
                    </a:p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Arial"/>
                          <a:ea typeface="SimSun"/>
                          <a:cs typeface="Mangal"/>
                        </a:rPr>
                        <a:t> 3.865.030,48</a:t>
                      </a:r>
                    </a:p>
                  </a:txBody>
                  <a:tcPr marL="44450" marR="44450" marT="9525" marB="9525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Arial"/>
                          <a:ea typeface="SimSun"/>
                          <a:cs typeface="Mangal"/>
                        </a:rPr>
                        <a:t> </a:t>
                      </a:r>
                    </a:p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Arial"/>
                          <a:ea typeface="SimSun"/>
                          <a:cs typeface="Mangal"/>
                        </a:rPr>
                        <a:t> 1.260.014,26</a:t>
                      </a:r>
                    </a:p>
                  </a:txBody>
                  <a:tcPr marL="44450" marR="44450" marT="9525" marB="9525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Arial"/>
                          <a:ea typeface="SimSun"/>
                          <a:cs typeface="Mangal"/>
                        </a:rPr>
                        <a:t> </a:t>
                      </a:r>
                    </a:p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Arial"/>
                          <a:ea typeface="SimSun"/>
                          <a:cs typeface="Mangal"/>
                        </a:rPr>
                        <a:t> 1.595.803,18</a:t>
                      </a:r>
                    </a:p>
                  </a:txBody>
                  <a:tcPr marL="44450" marR="44450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272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GESTÃO DE PESSOAL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44" marR="44444" marT="9520" marB="952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Arial"/>
                          <a:ea typeface="SimSun"/>
                          <a:cs typeface="Mangal"/>
                        </a:rPr>
                        <a:t> </a:t>
                      </a:r>
                    </a:p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Arial"/>
                          <a:ea typeface="SimSun"/>
                          <a:cs typeface="Mangal"/>
                        </a:rPr>
                        <a:t>37.308.226,32</a:t>
                      </a:r>
                    </a:p>
                  </a:txBody>
                  <a:tcPr marL="44450" marR="44450" marT="9525" marB="9525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kumimoji="0" lang="pt-BR" sz="1400" kern="1200" dirty="0" smtClean="0">
                        <a:solidFill>
                          <a:schemeClr val="dk1"/>
                        </a:solidFill>
                        <a:latin typeface="Arial"/>
                        <a:ea typeface="SimSun"/>
                        <a:cs typeface="Mangal"/>
                      </a:endParaRPr>
                    </a:p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Arial"/>
                          <a:ea typeface="SimSun"/>
                          <a:cs typeface="Mangal"/>
                        </a:rPr>
                        <a:t>39.897.284,19</a:t>
                      </a:r>
                    </a:p>
                  </a:txBody>
                  <a:tcPr marL="44450" marR="44450" marT="9525" marB="9525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Arial"/>
                          <a:ea typeface="SimSun"/>
                          <a:cs typeface="Mangal"/>
                        </a:rPr>
                        <a:t> </a:t>
                      </a:r>
                    </a:p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Arial"/>
                          <a:ea typeface="SimSun"/>
                          <a:cs typeface="Mangal"/>
                        </a:rPr>
                        <a:t>44.289.477,39</a:t>
                      </a:r>
                    </a:p>
                  </a:txBody>
                  <a:tcPr marL="44450" marR="44450" marT="9525" marB="9525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Arial"/>
                          <a:ea typeface="SimSun"/>
                          <a:cs typeface="Mangal"/>
                        </a:rPr>
                        <a:t> </a:t>
                      </a:r>
                    </a:p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Arial"/>
                          <a:ea typeface="SimSun"/>
                          <a:cs typeface="Mangal"/>
                        </a:rPr>
                        <a:t>46.163.469,75</a:t>
                      </a:r>
                    </a:p>
                  </a:txBody>
                  <a:tcPr marL="44450" marR="44450" marT="9525" marB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6272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dirty="0" smtClean="0">
                          <a:latin typeface="Arial"/>
                          <a:ea typeface="SimSun"/>
                          <a:cs typeface="Mangal"/>
                        </a:rPr>
                        <a:t>TOTAL</a:t>
                      </a:r>
                      <a:endParaRPr lang="pt-BR" sz="1500" dirty="0" smtClean="0">
                        <a:latin typeface="Liberation Serif"/>
                        <a:ea typeface="SimSun"/>
                        <a:cs typeface="Mangal"/>
                      </a:endParaRPr>
                    </a:p>
                  </a:txBody>
                  <a:tcPr marL="44444" marR="44444" marT="9520" marB="9520" anchor="b">
                    <a:lnL w="12700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b="1" kern="1200" dirty="0" smtClean="0">
                          <a:solidFill>
                            <a:schemeClr val="dk1"/>
                          </a:solidFill>
                          <a:latin typeface="Arial"/>
                          <a:ea typeface="SimSun"/>
                          <a:cs typeface="Mangal"/>
                        </a:rPr>
                        <a:t>                74.576.619,53 </a:t>
                      </a: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b="1" kern="1200" dirty="0" smtClean="0">
                          <a:solidFill>
                            <a:schemeClr val="dk1"/>
                          </a:solidFill>
                          <a:latin typeface="Arial"/>
                          <a:ea typeface="SimSun"/>
                          <a:cs typeface="Mangal"/>
                        </a:rPr>
                        <a:t>                89.605.803,24 </a:t>
                      </a: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b="1" kern="1200" dirty="0" smtClean="0">
                          <a:solidFill>
                            <a:schemeClr val="dk1"/>
                          </a:solidFill>
                          <a:latin typeface="Arial"/>
                          <a:ea typeface="SimSun"/>
                          <a:cs typeface="Mangal"/>
                        </a:rPr>
                        <a:t>                99.625.008,31 </a:t>
                      </a: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Arial"/>
                          <a:ea typeface="SimSun"/>
                          <a:cs typeface="Mangal"/>
                        </a:rPr>
                        <a:t>                </a:t>
                      </a:r>
                      <a:r>
                        <a:rPr kumimoji="0" lang="pt-BR" sz="1400" b="1" kern="1200" dirty="0" smtClean="0">
                          <a:solidFill>
                            <a:schemeClr val="dk1"/>
                          </a:solidFill>
                          <a:latin typeface="Arial"/>
                          <a:ea typeface="SimSun"/>
                          <a:cs typeface="Mangal"/>
                        </a:rPr>
                        <a:t>95.550.170,38</a:t>
                      </a:r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latin typeface="Arial"/>
                          <a:ea typeface="SimSun"/>
                          <a:cs typeface="Mangal"/>
                        </a:rPr>
                        <a:t> </a:t>
                      </a:r>
                    </a:p>
                  </a:txBody>
                  <a:tcPr marL="44450" marR="44450" marT="9525" marB="9525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l">
  <a:themeElements>
    <a:clrScheme name="Fundição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Papel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14736</TotalTime>
  <Pages>0</Pages>
  <Words>1666</Words>
  <Characters>0</Characters>
  <Application>Microsoft Office PowerPoint</Application>
  <PresentationFormat>Apresentação na tela (4:3)</PresentationFormat>
  <Lines>0</Lines>
  <Paragraphs>818</Paragraphs>
  <Slides>38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39" baseType="lpstr">
      <vt:lpstr>Papel</vt:lpstr>
      <vt:lpstr>PRESTAÇÃO DE CONTAS  1º QUADRIMESTRE DE 2026 </vt:lpstr>
      <vt:lpstr>Lei Complementar Federal 141  de 13 de Janeiro de 2012</vt:lpstr>
      <vt:lpstr>DEMONSTRATIVO FINANCEIRO</vt:lpstr>
      <vt:lpstr>Slide 4</vt:lpstr>
      <vt:lpstr>Slide 5</vt:lpstr>
      <vt:lpstr>Slide 6</vt:lpstr>
      <vt:lpstr>Slide 7</vt:lpstr>
      <vt:lpstr>COMPARATIVO ENTRE PERÍODOS </vt:lpstr>
      <vt:lpstr>COMPARATIVO ENTRE PERÍODOS </vt:lpstr>
      <vt:lpstr>Slide 10</vt:lpstr>
      <vt:lpstr>Slide 11</vt:lpstr>
      <vt:lpstr>Slide 12</vt:lpstr>
      <vt:lpstr>ABSENTEÍSMO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PRESTAÇÃO DE CONTAS  2º QUADRIMESTRE DE 2013</dc:title>
  <dc:creator>caroline.oliveira</dc:creator>
  <cp:lastModifiedBy>adeilton.saude</cp:lastModifiedBy>
  <cp:revision>1816</cp:revision>
  <dcterms:created xsi:type="dcterms:W3CDTF">2013-09-16T12:36:00Z</dcterms:created>
  <dcterms:modified xsi:type="dcterms:W3CDTF">2026-05-26T20:22:24Z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1046-10.2.0.5965</vt:lpwstr>
  </property>
</Properties>
</file>