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91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92" name="PlaceHolder 7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4200" b="0" strike="noStrike" spc="-1">
              <a:solidFill>
                <a:srgbClr val="F9F9F9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74320" indent="-274320">
              <a:buClr>
                <a:srgbClr val="B0CCB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outline text format</a:t>
            </a:r>
          </a:p>
          <a:p>
            <a:pPr marL="639720" lvl="1" indent="-27468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 Outline Level</a:t>
            </a:r>
          </a:p>
          <a:p>
            <a:pPr marL="1006200" lvl="2" indent="-228600">
              <a:buClr>
                <a:srgbClr val="80958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Third Outline Level</a:t>
            </a:r>
          </a:p>
          <a:p>
            <a:pPr marL="1279440" lvl="3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Fourth Outline Level</a:t>
            </a:r>
          </a:p>
          <a:p>
            <a:pPr marL="1554120" lvl="4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Fifth Outline Level</a:t>
            </a:r>
          </a:p>
          <a:p>
            <a:pPr marL="1554120" lvl="5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Sixth Outline Level</a:t>
            </a:r>
          </a:p>
          <a:p>
            <a:pPr marL="1554120" lvl="6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Seventh Outline Level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37E7AAAA-B6C7-4DD9-BFCA-257AFCB834A4}" type="datetime">
              <a:rPr lang="pt-BR" sz="12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/>
              <a:t>29/09/2017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C96BCF8E-4A08-459E-A5F6-AC9CA5CCED06}" type="slidenum">
              <a:rPr lang="pt-BR" sz="16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ctr"/>
              <a:t>‹nº›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4200" b="0" strike="noStrike" spc="-1">
                <a:solidFill>
                  <a:srgbClr val="F9F9F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1463760" y="3549600"/>
            <a:ext cx="2971800" cy="1800"/>
          </a:xfrm>
          <a:prstGeom prst="line">
            <a:avLst/>
          </a:prstGeom>
          <a:ln w="9360">
            <a:solidFill>
              <a:srgbClr val="EBEBE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Line 2"/>
          <p:cNvSpPr/>
          <p:nvPr/>
        </p:nvSpPr>
        <p:spPr>
          <a:xfrm>
            <a:off x="4708440" y="3549600"/>
            <a:ext cx="2971800" cy="1800"/>
          </a:xfrm>
          <a:prstGeom prst="line">
            <a:avLst/>
          </a:prstGeom>
          <a:ln w="9360">
            <a:solidFill>
              <a:srgbClr val="EBEBE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4540320" y="3525840"/>
            <a:ext cx="46080" cy="46080"/>
          </a:xfrm>
          <a:prstGeom prst="ellipse">
            <a:avLst/>
          </a:prstGeom>
          <a:solidFill>
            <a:srgbClr val="B0CCB0"/>
          </a:solidFill>
          <a:ln w="38160">
            <a:solidFill>
              <a:srgbClr val="B0CCB0"/>
            </a:solidFill>
            <a:round/>
          </a:ln>
          <a:effectLst>
            <a:outerShdw>
              <a:srgbClr val="000000">
                <a:alpha val="5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4200" b="0" strike="noStrike" spc="-1">
                <a:solidFill>
                  <a:srgbClr val="F9F9F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74320" indent="-274320">
              <a:buClr>
                <a:srgbClr val="B0CCB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outline text format</a:t>
            </a:r>
          </a:p>
          <a:p>
            <a:pPr marL="639720" lvl="1" indent="-27468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 Outline Level</a:t>
            </a:r>
          </a:p>
          <a:p>
            <a:pPr marL="1006200" lvl="2" indent="-228600">
              <a:buClr>
                <a:srgbClr val="80958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Third Outline Level</a:t>
            </a:r>
          </a:p>
          <a:p>
            <a:pPr marL="1279440" lvl="3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Fourth Outline Level</a:t>
            </a:r>
          </a:p>
          <a:p>
            <a:pPr marL="1554120" lvl="4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Fifth Outline Level</a:t>
            </a:r>
          </a:p>
          <a:p>
            <a:pPr marL="1554120" lvl="5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Sixth Outline Level</a:t>
            </a:r>
          </a:p>
          <a:p>
            <a:pPr marL="1554120" lvl="6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Seventh Outline Level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CD246B80-171F-43DE-B98C-D1C2377625A6}" type="datetime">
              <a:rPr lang="pt-BR" sz="12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/>
              <a:t>29/09/2017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2AF7215C-F013-46DF-B6BD-8712A947E9C5}" type="slidenum">
              <a:rPr lang="pt-BR" sz="16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ctr"/>
              <a:t>‹nº›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4200" b="0" strike="noStrike" spc="-1">
                <a:solidFill>
                  <a:srgbClr val="F9F9F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74320" indent="-274320">
              <a:buClr>
                <a:srgbClr val="B0CCB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outline text format</a:t>
            </a:r>
          </a:p>
          <a:p>
            <a:pPr marL="639720" lvl="1" indent="-27468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 Outline Level</a:t>
            </a:r>
          </a:p>
          <a:p>
            <a:pPr marL="1006200" lvl="2" indent="-228600">
              <a:buClr>
                <a:srgbClr val="80958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Third Outline Level</a:t>
            </a:r>
          </a:p>
          <a:p>
            <a:pPr marL="1279440" lvl="3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Fourth Outline Level</a:t>
            </a:r>
          </a:p>
          <a:p>
            <a:pPr marL="1554120" lvl="4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Fifth Outline Level</a:t>
            </a:r>
          </a:p>
          <a:p>
            <a:pPr marL="1554120" lvl="5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Sixth Outline Level</a:t>
            </a:r>
          </a:p>
          <a:p>
            <a:pPr marL="1554120" lvl="6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Seventh Outline Level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7B19D8B4-9826-4C82-80D4-8C19128A0349}" type="datetime">
              <a:rPr lang="pt-BR" sz="12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/>
              <a:t>29/09/2017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C839F69E-ECD0-456C-A743-2AD194B27322}" type="slidenum">
              <a:rPr lang="pt-BR" sz="16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ctr"/>
              <a:t>‹nº›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 1"/>
          <p:cNvSpPr/>
          <p:nvPr/>
        </p:nvSpPr>
        <p:spPr>
          <a:xfrm>
            <a:off x="685800" y="4916520"/>
            <a:ext cx="7924680" cy="4680"/>
          </a:xfrm>
          <a:prstGeom prst="line">
            <a:avLst/>
          </a:prstGeom>
          <a:ln w="9360">
            <a:solidFill>
              <a:srgbClr val="E9E9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4200" b="0" strike="noStrike" spc="-1">
                <a:solidFill>
                  <a:srgbClr val="F9F9F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title text format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74320" indent="-274320">
              <a:buClr>
                <a:srgbClr val="B0CCB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outline text format</a:t>
            </a:r>
          </a:p>
          <a:p>
            <a:pPr marL="639720" lvl="1" indent="-27468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 Outline Level</a:t>
            </a:r>
          </a:p>
          <a:p>
            <a:pPr marL="1006200" lvl="2" indent="-228600">
              <a:buClr>
                <a:srgbClr val="80958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Third Outline Level</a:t>
            </a:r>
          </a:p>
          <a:p>
            <a:pPr marL="1279440" lvl="3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Fourth Outline Level</a:t>
            </a:r>
          </a:p>
          <a:p>
            <a:pPr marL="1554120" lvl="4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Fifth Outline Level</a:t>
            </a:r>
          </a:p>
          <a:p>
            <a:pPr marL="1554120" lvl="5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Sixth Outline Level</a:t>
            </a:r>
          </a:p>
          <a:p>
            <a:pPr marL="1554120" lvl="6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Seventh Outline Level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A7A85593-E92E-4C0F-B0E3-DCCA8BB4C33D}" type="datetime">
              <a:rPr lang="pt-BR" sz="12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/>
              <a:t>29/09/2017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F7A008EF-E092-42B3-8FCC-392AAB326821}" type="slidenum">
              <a:rPr lang="pt-BR" sz="16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ctr"/>
              <a:t>‹nº›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ine 1"/>
          <p:cNvSpPr/>
          <p:nvPr/>
        </p:nvSpPr>
        <p:spPr>
          <a:xfrm>
            <a:off x="563400" y="2179800"/>
            <a:ext cx="3748320" cy="1440"/>
          </a:xfrm>
          <a:prstGeom prst="line">
            <a:avLst/>
          </a:prstGeom>
          <a:ln w="12600">
            <a:solidFill>
              <a:srgbClr val="EBEBE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2"/>
          <p:cNvSpPr/>
          <p:nvPr/>
        </p:nvSpPr>
        <p:spPr>
          <a:xfrm>
            <a:off x="4754520" y="2179800"/>
            <a:ext cx="3749760" cy="1440"/>
          </a:xfrm>
          <a:prstGeom prst="line">
            <a:avLst/>
          </a:prstGeom>
          <a:ln w="12600">
            <a:solidFill>
              <a:srgbClr val="EBEBE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PlaceHolder 3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4200" b="0" strike="noStrike" spc="-1">
                <a:solidFill>
                  <a:srgbClr val="F9F9F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title text format</a:t>
            </a: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74320" indent="-274320">
              <a:buClr>
                <a:srgbClr val="B0CCB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outline text format</a:t>
            </a:r>
          </a:p>
          <a:p>
            <a:pPr marL="639720" lvl="1" indent="-27468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 Outline Level</a:t>
            </a:r>
          </a:p>
          <a:p>
            <a:pPr marL="1006200" lvl="2" indent="-228600">
              <a:buClr>
                <a:srgbClr val="80958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Third Outline Level</a:t>
            </a:r>
          </a:p>
          <a:p>
            <a:pPr marL="1279440" lvl="3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Fourth Outline Level</a:t>
            </a:r>
          </a:p>
          <a:p>
            <a:pPr marL="1554120" lvl="4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Fifth Outline Level</a:t>
            </a:r>
          </a:p>
          <a:p>
            <a:pPr marL="1554120" lvl="5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Sixth Outline Level</a:t>
            </a:r>
          </a:p>
          <a:p>
            <a:pPr marL="1554120" lvl="6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Seventh Outline Level</a:t>
            </a:r>
          </a:p>
        </p:txBody>
      </p:sp>
      <p:sp>
        <p:nvSpPr>
          <p:cNvPr id="172" name="PlaceHolder 5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6796727C-4D84-46C1-9A23-ADB396B9CD13}" type="slidenum">
              <a:rPr lang="pt-BR" sz="16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ctr"/>
              <a:t>‹nº›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38CC7265-656C-48BA-88D4-D663DA98FED1}" type="datetime">
              <a:rPr lang="pt-BR" sz="12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/>
              <a:t>29/09/2017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4200" b="0" strike="noStrike" spc="-1">
                <a:solidFill>
                  <a:srgbClr val="F9F9F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title text format</a:t>
            </a: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74320" indent="-274320">
              <a:buClr>
                <a:srgbClr val="B0CCB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outline text format</a:t>
            </a:r>
          </a:p>
          <a:p>
            <a:pPr marL="639720" lvl="1" indent="-27468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 Outline Level</a:t>
            </a:r>
          </a:p>
          <a:p>
            <a:pPr marL="1006200" lvl="2" indent="-228600">
              <a:buClr>
                <a:srgbClr val="80958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Third Outline Level</a:t>
            </a:r>
          </a:p>
          <a:p>
            <a:pPr marL="1279440" lvl="3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Fourth Outline Level</a:t>
            </a:r>
          </a:p>
          <a:p>
            <a:pPr marL="1554120" lvl="4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Fifth Outline Level</a:t>
            </a:r>
          </a:p>
          <a:p>
            <a:pPr marL="1554120" lvl="5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Sixth Outline Level</a:t>
            </a:r>
          </a:p>
          <a:p>
            <a:pPr marL="1554120" lvl="6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Seventh Outline Level</a:t>
            </a:r>
          </a:p>
        </p:txBody>
      </p:sp>
      <p:sp>
        <p:nvSpPr>
          <p:cNvPr id="213" name="PlaceHolder 3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B053FA58-3106-4DED-80AA-2A4F6A5676F3}" type="datetime">
              <a:rPr lang="pt-BR" sz="12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/>
              <a:t>29/09/2017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AFF6F0E6-C7CD-4916-A1C7-D2CB1DF224F6}" type="slidenum">
              <a:rPr lang="pt-BR" sz="16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ctr"/>
              <a:t>‹nº›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4200" b="0" strike="noStrike" spc="-1">
                <a:solidFill>
                  <a:srgbClr val="F9F9F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title text format</a:t>
            </a: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74320" indent="-274320">
              <a:buClr>
                <a:srgbClr val="B0CCB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the outline text format</a:t>
            </a:r>
          </a:p>
          <a:p>
            <a:pPr marL="639720" lvl="1" indent="-27468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 Outline Level</a:t>
            </a:r>
          </a:p>
          <a:p>
            <a:pPr marL="1006200" lvl="2" indent="-228600">
              <a:buClr>
                <a:srgbClr val="809580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Third Outline Level</a:t>
            </a:r>
          </a:p>
          <a:p>
            <a:pPr marL="1279440" lvl="3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Fourth Outline Level</a:t>
            </a:r>
          </a:p>
          <a:p>
            <a:pPr marL="1554120" lvl="4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Fifth Outline Level</a:t>
            </a:r>
          </a:p>
          <a:p>
            <a:pPr marL="1554120" lvl="5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Sixth Outline Level</a:t>
            </a:r>
          </a:p>
          <a:p>
            <a:pPr marL="1554120" lvl="6" indent="-228600">
              <a:buClr>
                <a:srgbClr val="9BB39B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Seventh Outline Level</a:t>
            </a:r>
          </a:p>
        </p:txBody>
      </p:sp>
      <p:sp>
        <p:nvSpPr>
          <p:cNvPr id="254" name="PlaceHolder 3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E0CDA33A-D3FA-4EA4-89C8-0D18F36FC895}" type="datetime">
              <a:rPr lang="pt-BR" sz="12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/>
              <a:t>29/09/2017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A5CF480C-7DC5-47F7-94B5-8A927D82E8F7}" type="slidenum">
              <a:rPr lang="pt-BR" sz="16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ctr"/>
              <a:t>‹nº›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5" Type="http://schemas.openxmlformats.org/officeDocument/2006/relationships/image" Target="../media/image35.png"/><Relationship Id="rId10" Type="http://schemas.openxmlformats.org/officeDocument/2006/relationships/image" Target="../media/image46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5" Type="http://schemas.openxmlformats.org/officeDocument/2006/relationships/image" Target="../media/image35.png"/><Relationship Id="rId10" Type="http://schemas.openxmlformats.org/officeDocument/2006/relationships/image" Target="../media/image55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m 3"/>
          <p:cNvPicPr/>
          <p:nvPr/>
        </p:nvPicPr>
        <p:blipFill>
          <a:blip r:embed="rId2" cstate="print"/>
          <a:stretch/>
        </p:blipFill>
        <p:spPr>
          <a:xfrm>
            <a:off x="7043760" y="4881600"/>
            <a:ext cx="2112840" cy="1746360"/>
          </a:xfrm>
          <a:prstGeom prst="rect">
            <a:avLst/>
          </a:prstGeom>
          <a:ln>
            <a:noFill/>
          </a:ln>
        </p:spPr>
      </p:pic>
      <p:sp>
        <p:nvSpPr>
          <p:cNvPr id="294" name="TextShape 1"/>
          <p:cNvSpPr txBox="1"/>
          <p:nvPr/>
        </p:nvSpPr>
        <p:spPr>
          <a:xfrm>
            <a:off x="457200" y="3798360"/>
            <a:ext cx="83059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pt-BR" sz="2800" b="0" strike="noStrike" spc="-1" dirty="0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SECRETARIA MUNICIPAL DE SAÚDE </a:t>
            </a:r>
            <a:endParaRPr lang="en-US" sz="2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ctr"/>
            <a:r>
              <a:rPr lang="pt-BR" sz="2800" b="0" strike="noStrike" spc="-1" dirty="0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DE SANTA BÁRBARA </a:t>
            </a:r>
            <a:r>
              <a:rPr lang="pt-BR" sz="2800" b="0" strike="noStrike" spc="-1" dirty="0" smtClean="0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D’OESTE</a:t>
            </a:r>
            <a:endParaRPr lang="en-US" sz="2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295" name="Título 1"/>
          <p:cNvPicPr/>
          <p:nvPr/>
        </p:nvPicPr>
        <p:blipFill>
          <a:blip r:embed="rId3" cstate="print"/>
          <a:stretch/>
        </p:blipFill>
        <p:spPr>
          <a:xfrm>
            <a:off x="457200" y="1162080"/>
            <a:ext cx="8305920" cy="2252520"/>
          </a:xfrm>
          <a:prstGeom prst="rect">
            <a:avLst/>
          </a:prstGeom>
          <a:ln>
            <a:noFill/>
          </a:ln>
        </p:spPr>
      </p:pic>
      <p:sp>
        <p:nvSpPr>
          <p:cNvPr id="296" name="CustomShape 2"/>
          <p:cNvSpPr/>
          <p:nvPr/>
        </p:nvSpPr>
        <p:spPr>
          <a:xfrm>
            <a:off x="1908000" y="5445000"/>
            <a:ext cx="5040360" cy="856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50000"/>
              </a:lnSpc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LUCIMEIRE CRISTINA COELHO ROCHA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ctr">
              <a:lnSpc>
                <a:spcPct val="150000"/>
              </a:lnSpc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Secretária Municipal de Saúde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500040" y="547560"/>
            <a:ext cx="835812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REPASSE DE RECURSO AOS PRESTADORES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313" name="Tabela 4"/>
          <p:cNvPicPr/>
          <p:nvPr/>
        </p:nvPicPr>
        <p:blipFill>
          <a:blip r:embed="rId2" cstate="print"/>
          <a:stretch/>
        </p:blipFill>
        <p:spPr>
          <a:xfrm>
            <a:off x="155520" y="1362240"/>
            <a:ext cx="8855280" cy="409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Table 1"/>
          <p:cNvGraphicFramePr/>
          <p:nvPr/>
        </p:nvGraphicFramePr>
        <p:xfrm>
          <a:off x="276120" y="893880"/>
          <a:ext cx="8589960" cy="5389560"/>
        </p:xfrm>
        <a:graphic>
          <a:graphicData uri="http://schemas.openxmlformats.org/drawingml/2006/table">
            <a:tbl>
              <a:tblPr/>
              <a:tblGrid>
                <a:gridCol w="4775040"/>
                <a:gridCol w="1892520"/>
                <a:gridCol w="1922400"/>
              </a:tblGrid>
              <a:tr h="848880">
                <a:tc gridSpan="3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86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UNIDADES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LIQUIDADO NO PERÍODO 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LIQUIDADO NO </a:t>
                      </a: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EXERCÍCIO </a:t>
                      </a:r>
                      <a:endParaRPr lang="en-US" sz="18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</a:tr>
              <a:tr h="43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SAÚDE GERAL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1.531.763,52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2.463.627,83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</a:tr>
              <a:tr h="43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SAÚDE BUCAL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143.537,13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371.687,62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</a:tr>
              <a:tr h="43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ATENÇÃO BÁSICA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534.920,92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1.539.900,22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</a:tr>
              <a:tr h="62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VIGILANCIA EM SAÚDE / SAÚDE COLETIVA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428.816,43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1.175.407,38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</a:tr>
              <a:tr h="43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ATENÇÃO ESPECIALIZADA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14.353.170,56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29.983.326,15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ASSISTÊNCIA FARMACÊUTICA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1.224.458,94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2.490.433,27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</a:tr>
              <a:tr h="43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GESTÃO DE PESSOAL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22.911.053,57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46.091.619,71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</a:tr>
              <a:tr h="44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41.127.721,07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84.116.002,18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>
                        <a:alpha val="97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15" name="Título 9"/>
          <p:cNvPicPr/>
          <p:nvPr/>
        </p:nvPicPr>
        <p:blipFill>
          <a:blip r:embed="rId2" cstate="print"/>
          <a:stretch/>
        </p:blipFill>
        <p:spPr>
          <a:xfrm>
            <a:off x="457200" y="561960"/>
            <a:ext cx="8229600" cy="121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Table 1"/>
          <p:cNvGraphicFramePr/>
          <p:nvPr/>
        </p:nvGraphicFramePr>
        <p:xfrm>
          <a:off x="195120" y="160200"/>
          <a:ext cx="8628120" cy="6437880"/>
        </p:xfrm>
        <a:graphic>
          <a:graphicData uri="http://schemas.openxmlformats.org/drawingml/2006/table">
            <a:tbl>
              <a:tblPr/>
              <a:tblGrid>
                <a:gridCol w="5076720"/>
                <a:gridCol w="1752840"/>
                <a:gridCol w="1798560"/>
              </a:tblGrid>
              <a:tr h="10098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COMPARATIVO ENTRE PERÍODOS DE JANEIRO À AGOSTO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682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RECEITAS ARRECADAS NO PERÍODO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2016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2017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5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IMPOSTOS E.C. 29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194.871.956,55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198.449.765,87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TRANSFERÊNCIAS RECURSOS FEDERAIS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18.082.699,82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19.413.498,27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6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TRANSFERÊNCIAS RECURSOS ESTADUAIS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745.755,50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811.168,00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697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DESPESAS REALIZADAS NO PERÍODO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2016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2017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6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SAÚDE GERAL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1.698.573,25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2.441.225,85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SAÚDE BUCAL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305.227,62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370.917,62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ATENÇÃO BÁSICA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1.575.362,16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1.476.465,91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VIGILANCIA EM SAÚDE / SAÚDE COLETIVA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1.575.576,69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907.797,86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ATENÇÃO ESPECIALIZADA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28.376.255,25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30.507.696,19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ASSISTÊNCIA FARMACÊUTICA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3.238.663,03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2.314.109,30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GESTÃO DE PESSOAL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42.397.724,80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46.097.789,45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Título 2"/>
          <p:cNvPicPr/>
          <p:nvPr/>
        </p:nvPicPr>
        <p:blipFill>
          <a:blip r:embed="rId2" cstate="print"/>
          <a:stretch/>
        </p:blipFill>
        <p:spPr>
          <a:xfrm>
            <a:off x="17640" y="552600"/>
            <a:ext cx="9107280" cy="1509480"/>
          </a:xfrm>
          <a:prstGeom prst="rect">
            <a:avLst/>
          </a:prstGeom>
          <a:ln>
            <a:noFill/>
          </a:ln>
        </p:spPr>
      </p:pic>
      <p:graphicFrame>
        <p:nvGraphicFramePr>
          <p:cNvPr id="318" name="Table 1"/>
          <p:cNvGraphicFramePr/>
          <p:nvPr/>
        </p:nvGraphicFramePr>
        <p:xfrm>
          <a:off x="309600" y="1643040"/>
          <a:ext cx="8524800" cy="4579464"/>
        </p:xfrm>
        <a:graphic>
          <a:graphicData uri="http://schemas.openxmlformats.org/drawingml/2006/table">
            <a:tbl>
              <a:tblPr/>
              <a:tblGrid>
                <a:gridCol w="1515960"/>
                <a:gridCol w="1898640"/>
                <a:gridCol w="1590840"/>
                <a:gridCol w="1725480"/>
                <a:gridCol w="1793880"/>
              </a:tblGrid>
              <a:tr h="921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EXERCÍCIOS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VALOR </a:t>
                      </a:r>
                      <a:r>
                        <a:rPr lang="pt-BR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APLICADO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PERCENTUAL APLICADO </a:t>
                      </a:r>
                      <a:endParaRPr lang="en-US" sz="16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PERCENTUAL MÍNIMO</a:t>
                      </a:r>
                      <a:endParaRPr lang="en-US" sz="16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APLICAÇÃO A MAIOR </a:t>
                      </a:r>
                      <a:endParaRPr lang="en-US" sz="17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</a:tr>
              <a:tr h="5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 </a:t>
                      </a:r>
                      <a:r>
                        <a:rPr lang="pt-BR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0 1 2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R$64.774.057,10 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30,65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15,00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15,65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</a:tr>
              <a:tr h="498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 </a:t>
                      </a:r>
                      <a:r>
                        <a:rPr lang="pt-BR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0 1 3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R$70.645.764,83 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30,20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15,00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15,20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</a:tr>
              <a:tr h="5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 </a:t>
                      </a:r>
                      <a:r>
                        <a:rPr lang="pt-BR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0 1 4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7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R$73.335.311,56 </a:t>
                      </a:r>
                      <a:endParaRPr lang="en-US" sz="17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29,72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15,00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14,72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</a:tr>
              <a:tr h="5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 </a:t>
                      </a:r>
                      <a:r>
                        <a:rPr lang="pt-BR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0 1 5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7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R$88.850.944,72 </a:t>
                      </a:r>
                      <a:endParaRPr lang="en-US" sz="17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32,84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15,00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17,84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</a:tr>
              <a:tr h="5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 </a:t>
                      </a:r>
                      <a:r>
                        <a:rPr lang="pt-BR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0 1 6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7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R$91.550.855,96 </a:t>
                      </a:r>
                      <a:endParaRPr lang="en-US" sz="17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31,88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15,00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16,88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 </a:t>
                      </a:r>
                      <a:r>
                        <a:rPr lang="pt-BR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0 1 7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7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R$63.430.762,25 </a:t>
                      </a:r>
                      <a:endParaRPr lang="en-US" sz="17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30,61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15,00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15,61</a:t>
                      </a:r>
                      <a:r>
                        <a:rPr lang="pt-BR" sz="17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%</a:t>
                      </a:r>
                      <a:endParaRPr lang="en-US" sz="17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Fluxograma: Processo predefinido 6"/>
          <p:cNvPicPr/>
          <p:nvPr/>
        </p:nvPicPr>
        <p:blipFill>
          <a:blip r:embed="rId2" cstate="print"/>
          <a:stretch/>
        </p:blipFill>
        <p:spPr>
          <a:xfrm>
            <a:off x="2835360" y="2268360"/>
            <a:ext cx="3689280" cy="1816200"/>
          </a:xfrm>
          <a:prstGeom prst="rect">
            <a:avLst/>
          </a:prstGeom>
          <a:ln>
            <a:noFill/>
          </a:ln>
        </p:spPr>
      </p:pic>
      <p:pic>
        <p:nvPicPr>
          <p:cNvPr id="320" name="Imagem 3"/>
          <p:cNvPicPr/>
          <p:nvPr/>
        </p:nvPicPr>
        <p:blipFill>
          <a:blip r:embed="rId3" cstate="print"/>
          <a:stretch/>
        </p:blipFill>
        <p:spPr>
          <a:xfrm>
            <a:off x="7043760" y="4881600"/>
            <a:ext cx="2112840" cy="1746360"/>
          </a:xfrm>
          <a:prstGeom prst="rect">
            <a:avLst/>
          </a:prstGeom>
          <a:ln>
            <a:noFill/>
          </a:ln>
        </p:spPr>
      </p:pic>
      <p:pic>
        <p:nvPicPr>
          <p:cNvPr id="321" name="Picture 2"/>
          <p:cNvPicPr/>
          <p:nvPr/>
        </p:nvPicPr>
        <p:blipFill>
          <a:blip r:embed="rId4" cstate="print"/>
          <a:stretch/>
        </p:blipFill>
        <p:spPr>
          <a:xfrm>
            <a:off x="2882880" y="2565360"/>
            <a:ext cx="3344760" cy="1498680"/>
          </a:xfrm>
          <a:prstGeom prst="rect">
            <a:avLst/>
          </a:prstGeom>
          <a:ln>
            <a:noFill/>
          </a:ln>
        </p:spPr>
      </p:pic>
      <p:pic>
        <p:nvPicPr>
          <p:cNvPr id="322" name="CaixaDeTexto 7"/>
          <p:cNvPicPr/>
          <p:nvPr/>
        </p:nvPicPr>
        <p:blipFill>
          <a:blip r:embed="rId5" cstate="print"/>
          <a:stretch/>
        </p:blipFill>
        <p:spPr>
          <a:xfrm>
            <a:off x="5715000" y="1116000"/>
            <a:ext cx="3041640" cy="806400"/>
          </a:xfrm>
          <a:prstGeom prst="rect">
            <a:avLst/>
          </a:prstGeom>
          <a:ln>
            <a:noFill/>
          </a:ln>
        </p:spPr>
      </p:pic>
      <p:pic>
        <p:nvPicPr>
          <p:cNvPr id="323" name="CaixaDeTexto 7"/>
          <p:cNvPicPr/>
          <p:nvPr/>
        </p:nvPicPr>
        <p:blipFill>
          <a:blip r:embed="rId6" cstate="print"/>
          <a:stretch/>
        </p:blipFill>
        <p:spPr>
          <a:xfrm>
            <a:off x="4995720" y="4502160"/>
            <a:ext cx="3040200" cy="806400"/>
          </a:xfrm>
          <a:prstGeom prst="rect">
            <a:avLst/>
          </a:prstGeom>
          <a:ln>
            <a:noFill/>
          </a:ln>
        </p:spPr>
      </p:pic>
      <p:pic>
        <p:nvPicPr>
          <p:cNvPr id="324" name="CaixaDeTexto 7"/>
          <p:cNvPicPr/>
          <p:nvPr/>
        </p:nvPicPr>
        <p:blipFill>
          <a:blip r:embed="rId7" cstate="print"/>
          <a:stretch/>
        </p:blipFill>
        <p:spPr>
          <a:xfrm>
            <a:off x="2114640" y="5283360"/>
            <a:ext cx="3041640" cy="529920"/>
          </a:xfrm>
          <a:prstGeom prst="rect">
            <a:avLst/>
          </a:prstGeom>
          <a:ln>
            <a:noFill/>
          </a:ln>
        </p:spPr>
      </p:pic>
      <p:pic>
        <p:nvPicPr>
          <p:cNvPr id="325" name="CaixaDeTexto 7"/>
          <p:cNvPicPr/>
          <p:nvPr/>
        </p:nvPicPr>
        <p:blipFill>
          <a:blip r:embed="rId8" cstate="print"/>
          <a:stretch/>
        </p:blipFill>
        <p:spPr>
          <a:xfrm>
            <a:off x="171360" y="3348000"/>
            <a:ext cx="3040200" cy="806400"/>
          </a:xfrm>
          <a:prstGeom prst="rect">
            <a:avLst/>
          </a:prstGeom>
          <a:ln>
            <a:noFill/>
          </a:ln>
        </p:spPr>
      </p:pic>
      <p:pic>
        <p:nvPicPr>
          <p:cNvPr id="326" name="CaixaDeTexto 7"/>
          <p:cNvPicPr/>
          <p:nvPr/>
        </p:nvPicPr>
        <p:blipFill>
          <a:blip r:embed="rId9" cstate="print"/>
          <a:stretch/>
        </p:blipFill>
        <p:spPr>
          <a:xfrm>
            <a:off x="387360" y="396720"/>
            <a:ext cx="3905280" cy="1914840"/>
          </a:xfrm>
          <a:prstGeom prst="rect">
            <a:avLst/>
          </a:prstGeom>
          <a:ln>
            <a:noFill/>
          </a:ln>
        </p:spPr>
      </p:pic>
      <p:pic>
        <p:nvPicPr>
          <p:cNvPr id="327" name="Picture 4"/>
          <p:cNvPicPr/>
          <p:nvPr/>
        </p:nvPicPr>
        <p:blipFill>
          <a:blip r:embed="rId10" cstate="print"/>
          <a:stretch/>
        </p:blipFill>
        <p:spPr>
          <a:xfrm>
            <a:off x="3780000" y="1052640"/>
            <a:ext cx="1439640" cy="119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Tabela 3"/>
          <p:cNvPicPr/>
          <p:nvPr/>
        </p:nvPicPr>
        <p:blipFill>
          <a:blip r:embed="rId2" cstate="print"/>
          <a:stretch/>
        </p:blipFill>
        <p:spPr>
          <a:xfrm>
            <a:off x="485640" y="1387440"/>
            <a:ext cx="8245440" cy="4635360"/>
          </a:xfrm>
          <a:prstGeom prst="rect">
            <a:avLst/>
          </a:prstGeom>
          <a:ln>
            <a:noFill/>
          </a:ln>
        </p:spPr>
      </p:pic>
      <p:sp>
        <p:nvSpPr>
          <p:cNvPr id="329" name="CustomShape 1"/>
          <p:cNvSpPr/>
          <p:nvPr/>
        </p:nvSpPr>
        <p:spPr>
          <a:xfrm>
            <a:off x="571680" y="428760"/>
            <a:ext cx="80722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CONSULTAS E PROCEDIMENTOS DA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 ATENÇÃO BÁSICA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Espaço Reservado para Conteúdo 15"/>
          <p:cNvPicPr/>
          <p:nvPr/>
        </p:nvPicPr>
        <p:blipFill>
          <a:blip r:embed="rId2" cstate="print"/>
          <a:stretch/>
        </p:blipFill>
        <p:spPr>
          <a:xfrm>
            <a:off x="264960" y="876240"/>
            <a:ext cx="8512200" cy="5488200"/>
          </a:xfrm>
          <a:prstGeom prst="rect">
            <a:avLst/>
          </a:prstGeom>
          <a:ln>
            <a:noFill/>
          </a:ln>
        </p:spPr>
      </p:pic>
      <p:sp>
        <p:nvSpPr>
          <p:cNvPr id="331" name="CustomShape 1"/>
          <p:cNvSpPr/>
          <p:nvPr/>
        </p:nvSpPr>
        <p:spPr>
          <a:xfrm>
            <a:off x="351000" y="465120"/>
            <a:ext cx="8265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ABSENTEÍSMO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Fluxograma: Processo predefinido 6"/>
          <p:cNvPicPr/>
          <p:nvPr/>
        </p:nvPicPr>
        <p:blipFill>
          <a:blip r:embed="rId2" cstate="print"/>
          <a:stretch/>
        </p:blipFill>
        <p:spPr>
          <a:xfrm>
            <a:off x="2835360" y="2484360"/>
            <a:ext cx="3689280" cy="1816200"/>
          </a:xfrm>
          <a:prstGeom prst="rect">
            <a:avLst/>
          </a:prstGeom>
          <a:ln>
            <a:noFill/>
          </a:ln>
        </p:spPr>
      </p:pic>
      <p:pic>
        <p:nvPicPr>
          <p:cNvPr id="333" name="Imagem 3"/>
          <p:cNvPicPr/>
          <p:nvPr/>
        </p:nvPicPr>
        <p:blipFill>
          <a:blip r:embed="rId3" cstate="print"/>
          <a:stretch/>
        </p:blipFill>
        <p:spPr>
          <a:xfrm>
            <a:off x="7043760" y="4881600"/>
            <a:ext cx="2112840" cy="1746360"/>
          </a:xfrm>
          <a:prstGeom prst="rect">
            <a:avLst/>
          </a:prstGeom>
          <a:ln>
            <a:noFill/>
          </a:ln>
        </p:spPr>
      </p:pic>
      <p:pic>
        <p:nvPicPr>
          <p:cNvPr id="334" name="Picture 2"/>
          <p:cNvPicPr/>
          <p:nvPr/>
        </p:nvPicPr>
        <p:blipFill>
          <a:blip r:embed="rId4" cstate="print"/>
          <a:stretch/>
        </p:blipFill>
        <p:spPr>
          <a:xfrm>
            <a:off x="2882880" y="2787480"/>
            <a:ext cx="3344760" cy="1501920"/>
          </a:xfrm>
          <a:prstGeom prst="rect">
            <a:avLst/>
          </a:prstGeom>
          <a:ln>
            <a:noFill/>
          </a:ln>
        </p:spPr>
      </p:pic>
      <p:pic>
        <p:nvPicPr>
          <p:cNvPr id="335" name="CaixaDeTexto 7"/>
          <p:cNvPicPr/>
          <p:nvPr/>
        </p:nvPicPr>
        <p:blipFill>
          <a:blip r:embed="rId5" cstate="print"/>
          <a:stretch/>
        </p:blipFill>
        <p:spPr>
          <a:xfrm>
            <a:off x="3914640" y="252360"/>
            <a:ext cx="5058000" cy="2284560"/>
          </a:xfrm>
          <a:prstGeom prst="rect">
            <a:avLst/>
          </a:prstGeom>
          <a:ln>
            <a:noFill/>
          </a:ln>
        </p:spPr>
      </p:pic>
      <p:pic>
        <p:nvPicPr>
          <p:cNvPr id="336" name="CaixaDeTexto 7"/>
          <p:cNvPicPr/>
          <p:nvPr/>
        </p:nvPicPr>
        <p:blipFill>
          <a:blip r:embed="rId6" cstate="print"/>
          <a:stretch/>
        </p:blipFill>
        <p:spPr>
          <a:xfrm>
            <a:off x="4924440" y="4429080"/>
            <a:ext cx="3040200" cy="866880"/>
          </a:xfrm>
          <a:prstGeom prst="rect">
            <a:avLst/>
          </a:prstGeom>
          <a:ln>
            <a:noFill/>
          </a:ln>
        </p:spPr>
      </p:pic>
      <p:pic>
        <p:nvPicPr>
          <p:cNvPr id="337" name="CaixaDeTexto 7"/>
          <p:cNvPicPr/>
          <p:nvPr/>
        </p:nvPicPr>
        <p:blipFill>
          <a:blip r:embed="rId7" cstate="print"/>
          <a:stretch/>
        </p:blipFill>
        <p:spPr>
          <a:xfrm>
            <a:off x="1755720" y="5148360"/>
            <a:ext cx="3040200" cy="560160"/>
          </a:xfrm>
          <a:prstGeom prst="rect">
            <a:avLst/>
          </a:prstGeom>
          <a:ln>
            <a:noFill/>
          </a:ln>
        </p:spPr>
      </p:pic>
      <p:pic>
        <p:nvPicPr>
          <p:cNvPr id="338" name="CaixaDeTexto 7"/>
          <p:cNvPicPr/>
          <p:nvPr/>
        </p:nvPicPr>
        <p:blipFill>
          <a:blip r:embed="rId8" cstate="print"/>
          <a:stretch/>
        </p:blipFill>
        <p:spPr>
          <a:xfrm>
            <a:off x="171360" y="3348000"/>
            <a:ext cx="3040200" cy="868320"/>
          </a:xfrm>
          <a:prstGeom prst="rect">
            <a:avLst/>
          </a:prstGeom>
          <a:ln>
            <a:noFill/>
          </a:ln>
        </p:spPr>
      </p:pic>
      <p:pic>
        <p:nvPicPr>
          <p:cNvPr id="339" name="CaixaDeTexto 7"/>
          <p:cNvPicPr/>
          <p:nvPr/>
        </p:nvPicPr>
        <p:blipFill>
          <a:blip r:embed="rId9" cstate="print"/>
          <a:stretch/>
        </p:blipFill>
        <p:spPr>
          <a:xfrm>
            <a:off x="243000" y="1116000"/>
            <a:ext cx="3905280" cy="560520"/>
          </a:xfrm>
          <a:prstGeom prst="rect">
            <a:avLst/>
          </a:prstGeom>
          <a:ln>
            <a:noFill/>
          </a:ln>
        </p:spPr>
      </p:pic>
      <p:pic>
        <p:nvPicPr>
          <p:cNvPr id="340" name="Picture 4"/>
          <p:cNvPicPr/>
          <p:nvPr/>
        </p:nvPicPr>
        <p:blipFill>
          <a:blip r:embed="rId10" cstate="print"/>
          <a:stretch/>
        </p:blipFill>
        <p:spPr>
          <a:xfrm>
            <a:off x="3122640" y="1149480"/>
            <a:ext cx="1576440" cy="11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Tabela 3"/>
          <p:cNvPicPr/>
          <p:nvPr/>
        </p:nvPicPr>
        <p:blipFill>
          <a:blip r:embed="rId2" cstate="print"/>
          <a:stretch/>
        </p:blipFill>
        <p:spPr>
          <a:xfrm>
            <a:off x="812880" y="709560"/>
            <a:ext cx="7805520" cy="5499000"/>
          </a:xfrm>
          <a:prstGeom prst="rect">
            <a:avLst/>
          </a:prstGeom>
          <a:ln>
            <a:noFill/>
          </a:ln>
        </p:spPr>
      </p:pic>
      <p:sp>
        <p:nvSpPr>
          <p:cNvPr id="342" name="CustomShape 1"/>
          <p:cNvSpPr/>
          <p:nvPr/>
        </p:nvSpPr>
        <p:spPr>
          <a:xfrm>
            <a:off x="500040" y="57240"/>
            <a:ext cx="821520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CONSULTAS E PROCEDIMENTOS DA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 ATENÇÃO ESPECIALIZADA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500040" y="214200"/>
            <a:ext cx="821520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CONSULTAS E PROCEDIMENTOS DA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 ATENÇÃO À </a:t>
            </a:r>
            <a:r>
              <a:rPr lang="pt-BR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URGÊNCIA/EMERGÊNCIA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344" name="Tabela 7"/>
          <p:cNvPicPr/>
          <p:nvPr/>
        </p:nvPicPr>
        <p:blipFill>
          <a:blip r:embed="rId2" cstate="print"/>
          <a:stretch/>
        </p:blipFill>
        <p:spPr>
          <a:xfrm>
            <a:off x="484200" y="1055520"/>
            <a:ext cx="8389800" cy="2700360"/>
          </a:xfrm>
          <a:prstGeom prst="rect">
            <a:avLst/>
          </a:prstGeom>
          <a:ln>
            <a:noFill/>
          </a:ln>
        </p:spPr>
      </p:pic>
      <p:sp>
        <p:nvSpPr>
          <p:cNvPr id="345" name="CustomShape 2"/>
          <p:cNvSpPr/>
          <p:nvPr/>
        </p:nvSpPr>
        <p:spPr>
          <a:xfrm>
            <a:off x="571680" y="3956040"/>
            <a:ext cx="82152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PRESTADORES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346" name="Tabela 10"/>
          <p:cNvPicPr/>
          <p:nvPr/>
        </p:nvPicPr>
        <p:blipFill>
          <a:blip r:embed="rId3" cstate="print"/>
          <a:stretch/>
        </p:blipFill>
        <p:spPr>
          <a:xfrm>
            <a:off x="484200" y="4413240"/>
            <a:ext cx="8389800" cy="221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152388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just"/>
            <a:r>
              <a:rPr lang="pt-BR" sz="24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Times New Roman"/>
              </a:rPr>
              <a:t>“Art. 36.  O gestor do SUS em cada ente da Federação elaborará Relatório detalhado referente ao quadrimestre anterior, o qual conterá, no mínimo, as seguintes informações.</a:t>
            </a:r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/>
            <a:r>
              <a:rPr lang="pt-BR" sz="24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Times New Roman"/>
              </a:rPr>
              <a:t>(...)</a:t>
            </a:r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/>
            <a:r>
              <a:rPr lang="pt-BR" sz="24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Times New Roman"/>
              </a:rPr>
              <a:t>§ 5</a:t>
            </a:r>
            <a:r>
              <a:rPr lang="pt-BR" sz="2400" b="0" u="sng" strike="noStrike" spc="-1" baseline="30000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Times New Roman"/>
              </a:rPr>
              <a:t>o</a:t>
            </a:r>
            <a:r>
              <a:rPr lang="pt-BR" sz="2400" b="0" strike="noStrike" spc="-1">
                <a:solidFill>
                  <a:srgbClr val="EAEBDE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Times New Roman"/>
              </a:rPr>
              <a:t>  O gestor do SUS apresentará, até o final dos meses de maio, setembro e fevereiro, em audiência pública na Casa Legislativa do respectivo ente da Federação, o Relatório de que trata o caput.”</a:t>
            </a:r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indent="363240">
              <a:buClr>
                <a:srgbClr val="B0CCB0"/>
              </a:buClr>
              <a:buSzPct val="85000"/>
              <a:buFont typeface="Wingdings 2" charset="2"/>
              <a:buChar char=""/>
            </a:pPr>
            <a:endParaRPr lang="en-US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298" name="Título 2"/>
          <p:cNvPicPr/>
          <p:nvPr/>
        </p:nvPicPr>
        <p:blipFill>
          <a:blip r:embed="rId2" cstate="print"/>
          <a:stretch/>
        </p:blipFill>
        <p:spPr>
          <a:xfrm>
            <a:off x="457200" y="152280"/>
            <a:ext cx="8229600" cy="1219320"/>
          </a:xfrm>
          <a:prstGeom prst="rect">
            <a:avLst/>
          </a:prstGeom>
          <a:ln>
            <a:noFill/>
          </a:ln>
        </p:spPr>
      </p:pic>
      <p:pic>
        <p:nvPicPr>
          <p:cNvPr id="299" name="Imagem 3"/>
          <p:cNvPicPr/>
          <p:nvPr/>
        </p:nvPicPr>
        <p:blipFill>
          <a:blip r:embed="rId3" cstate="print"/>
          <a:stretch/>
        </p:blipFill>
        <p:spPr>
          <a:xfrm>
            <a:off x="7043760" y="4881600"/>
            <a:ext cx="2112840" cy="1746360"/>
          </a:xfrm>
          <a:prstGeom prst="rect">
            <a:avLst/>
          </a:prstGeom>
          <a:ln>
            <a:noFill/>
          </a:ln>
        </p:spPr>
      </p:pic>
      <p:pic>
        <p:nvPicPr>
          <p:cNvPr id="300" name="Picture 2"/>
          <p:cNvPicPr/>
          <p:nvPr/>
        </p:nvPicPr>
        <p:blipFill>
          <a:blip r:embed="rId4" cstate="print"/>
          <a:stretch/>
        </p:blipFill>
        <p:spPr>
          <a:xfrm>
            <a:off x="723960" y="5295960"/>
            <a:ext cx="1224000" cy="216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Fluxograma: Processo predefinido 6"/>
          <p:cNvPicPr/>
          <p:nvPr/>
        </p:nvPicPr>
        <p:blipFill>
          <a:blip r:embed="rId2" cstate="print"/>
          <a:stretch/>
        </p:blipFill>
        <p:spPr>
          <a:xfrm>
            <a:off x="2835360" y="2052720"/>
            <a:ext cx="3689280" cy="1815840"/>
          </a:xfrm>
          <a:prstGeom prst="rect">
            <a:avLst/>
          </a:prstGeom>
          <a:ln>
            <a:noFill/>
          </a:ln>
        </p:spPr>
      </p:pic>
      <p:pic>
        <p:nvPicPr>
          <p:cNvPr id="348" name="Imagem 3"/>
          <p:cNvPicPr/>
          <p:nvPr/>
        </p:nvPicPr>
        <p:blipFill>
          <a:blip r:embed="rId3" cstate="print"/>
          <a:stretch/>
        </p:blipFill>
        <p:spPr>
          <a:xfrm>
            <a:off x="7413480" y="5194440"/>
            <a:ext cx="1712880" cy="1423800"/>
          </a:xfrm>
          <a:prstGeom prst="rect">
            <a:avLst/>
          </a:prstGeom>
          <a:ln>
            <a:noFill/>
          </a:ln>
        </p:spPr>
      </p:pic>
      <p:pic>
        <p:nvPicPr>
          <p:cNvPr id="349" name="Picture 2"/>
          <p:cNvPicPr/>
          <p:nvPr/>
        </p:nvPicPr>
        <p:blipFill>
          <a:blip r:embed="rId4" cstate="print"/>
          <a:stretch/>
        </p:blipFill>
        <p:spPr>
          <a:xfrm>
            <a:off x="2882880" y="2276640"/>
            <a:ext cx="3344760" cy="1500120"/>
          </a:xfrm>
          <a:prstGeom prst="rect">
            <a:avLst/>
          </a:prstGeom>
          <a:ln>
            <a:noFill/>
          </a:ln>
        </p:spPr>
      </p:pic>
      <p:pic>
        <p:nvPicPr>
          <p:cNvPr id="350" name="CaixaDeTexto 7"/>
          <p:cNvPicPr/>
          <p:nvPr/>
        </p:nvPicPr>
        <p:blipFill>
          <a:blip r:embed="rId5" cstate="print"/>
          <a:stretch/>
        </p:blipFill>
        <p:spPr>
          <a:xfrm>
            <a:off x="3914640" y="828720"/>
            <a:ext cx="5058000" cy="866880"/>
          </a:xfrm>
          <a:prstGeom prst="rect">
            <a:avLst/>
          </a:prstGeom>
          <a:ln>
            <a:noFill/>
          </a:ln>
        </p:spPr>
      </p:pic>
      <p:pic>
        <p:nvPicPr>
          <p:cNvPr id="351" name="CaixaDeTexto 7"/>
          <p:cNvPicPr/>
          <p:nvPr/>
        </p:nvPicPr>
        <p:blipFill>
          <a:blip r:embed="rId6" cstate="print"/>
          <a:stretch/>
        </p:blipFill>
        <p:spPr>
          <a:xfrm>
            <a:off x="3843360" y="3997440"/>
            <a:ext cx="4552920" cy="1482480"/>
          </a:xfrm>
          <a:prstGeom prst="rect">
            <a:avLst/>
          </a:prstGeom>
          <a:ln>
            <a:noFill/>
          </a:ln>
        </p:spPr>
      </p:pic>
      <p:pic>
        <p:nvPicPr>
          <p:cNvPr id="352" name="CaixaDeTexto 7"/>
          <p:cNvPicPr/>
          <p:nvPr/>
        </p:nvPicPr>
        <p:blipFill>
          <a:blip r:embed="rId7" cstate="print"/>
          <a:stretch/>
        </p:blipFill>
        <p:spPr>
          <a:xfrm>
            <a:off x="314280" y="4716360"/>
            <a:ext cx="3041640" cy="560520"/>
          </a:xfrm>
          <a:prstGeom prst="rect">
            <a:avLst/>
          </a:prstGeom>
          <a:ln>
            <a:noFill/>
          </a:ln>
        </p:spPr>
      </p:pic>
      <p:pic>
        <p:nvPicPr>
          <p:cNvPr id="353" name="CaixaDeTexto 7"/>
          <p:cNvPicPr/>
          <p:nvPr/>
        </p:nvPicPr>
        <p:blipFill>
          <a:blip r:embed="rId8" cstate="print"/>
          <a:stretch/>
        </p:blipFill>
        <p:spPr>
          <a:xfrm>
            <a:off x="-79200" y="3132000"/>
            <a:ext cx="3039840" cy="868680"/>
          </a:xfrm>
          <a:prstGeom prst="rect">
            <a:avLst/>
          </a:prstGeom>
          <a:ln>
            <a:noFill/>
          </a:ln>
        </p:spPr>
      </p:pic>
      <p:pic>
        <p:nvPicPr>
          <p:cNvPr id="354" name="CaixaDeTexto 7"/>
          <p:cNvPicPr/>
          <p:nvPr/>
        </p:nvPicPr>
        <p:blipFill>
          <a:blip r:embed="rId9" cstate="print"/>
          <a:stretch/>
        </p:blipFill>
        <p:spPr>
          <a:xfrm>
            <a:off x="243000" y="1116000"/>
            <a:ext cx="3905280" cy="560520"/>
          </a:xfrm>
          <a:prstGeom prst="rect">
            <a:avLst/>
          </a:prstGeom>
          <a:ln>
            <a:noFill/>
          </a:ln>
        </p:spPr>
      </p:pic>
      <p:pic>
        <p:nvPicPr>
          <p:cNvPr id="355" name="Picture 4"/>
          <p:cNvPicPr/>
          <p:nvPr/>
        </p:nvPicPr>
        <p:blipFill>
          <a:blip r:embed="rId10" cstate="print"/>
          <a:stretch/>
        </p:blipFill>
        <p:spPr>
          <a:xfrm>
            <a:off x="6588000" y="2565360"/>
            <a:ext cx="1175040" cy="157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Rectangle 1"/>
          <p:cNvPicPr/>
          <p:nvPr/>
        </p:nvPicPr>
        <p:blipFill>
          <a:blip r:embed="rId2" cstate="print"/>
          <a:stretch/>
        </p:blipFill>
        <p:spPr>
          <a:xfrm>
            <a:off x="503280" y="214200"/>
            <a:ext cx="6354720" cy="522360"/>
          </a:xfrm>
          <a:prstGeom prst="rect">
            <a:avLst/>
          </a:prstGeom>
          <a:ln>
            <a:noFill/>
          </a:ln>
        </p:spPr>
      </p:pic>
      <p:pic>
        <p:nvPicPr>
          <p:cNvPr id="357" name="Rectangle 1"/>
          <p:cNvPicPr/>
          <p:nvPr/>
        </p:nvPicPr>
        <p:blipFill>
          <a:blip r:embed="rId3" cstate="print"/>
          <a:stretch/>
        </p:blipFill>
        <p:spPr>
          <a:xfrm>
            <a:off x="357120" y="3597120"/>
            <a:ext cx="4643640" cy="831960"/>
          </a:xfrm>
          <a:prstGeom prst="rect">
            <a:avLst/>
          </a:prstGeom>
          <a:ln>
            <a:noFill/>
          </a:ln>
        </p:spPr>
      </p:pic>
      <p:pic>
        <p:nvPicPr>
          <p:cNvPr id="358" name="Rectangle 2"/>
          <p:cNvPicPr/>
          <p:nvPr/>
        </p:nvPicPr>
        <p:blipFill>
          <a:blip r:embed="rId4" cstate="print"/>
          <a:stretch/>
        </p:blipFill>
        <p:spPr>
          <a:xfrm>
            <a:off x="466560" y="4659480"/>
            <a:ext cx="3168720" cy="769680"/>
          </a:xfrm>
          <a:prstGeom prst="rect">
            <a:avLst/>
          </a:prstGeom>
          <a:ln>
            <a:noFill/>
          </a:ln>
        </p:spPr>
      </p:pic>
      <p:sp>
        <p:nvSpPr>
          <p:cNvPr id="359" name="CustomShape 1"/>
          <p:cNvSpPr/>
          <p:nvPr/>
        </p:nvSpPr>
        <p:spPr>
          <a:xfrm>
            <a:off x="395280" y="6143760"/>
            <a:ext cx="7677000" cy="61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pt-BR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TOTALIZANDO 334 PROCESSOS JUDICIAIS, SENDO 25 SOLIDÁRIOS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360" name="Tabela 11"/>
          <p:cNvPicPr/>
          <p:nvPr/>
        </p:nvPicPr>
        <p:blipFill>
          <a:blip r:embed="rId5" cstate="print"/>
          <a:stretch/>
        </p:blipFill>
        <p:spPr>
          <a:xfrm>
            <a:off x="341280" y="3960720"/>
            <a:ext cx="8389800" cy="722520"/>
          </a:xfrm>
          <a:prstGeom prst="rect">
            <a:avLst/>
          </a:prstGeom>
          <a:ln>
            <a:noFill/>
          </a:ln>
        </p:spPr>
      </p:pic>
      <p:pic>
        <p:nvPicPr>
          <p:cNvPr id="361" name="Tabela 13"/>
          <p:cNvPicPr/>
          <p:nvPr/>
        </p:nvPicPr>
        <p:blipFill>
          <a:blip r:embed="rId6" cstate="print"/>
          <a:stretch/>
        </p:blipFill>
        <p:spPr>
          <a:xfrm>
            <a:off x="412920" y="5056200"/>
            <a:ext cx="8316720" cy="1030320"/>
          </a:xfrm>
          <a:prstGeom prst="rect">
            <a:avLst/>
          </a:prstGeom>
          <a:ln>
            <a:noFill/>
          </a:ln>
        </p:spPr>
      </p:pic>
      <p:pic>
        <p:nvPicPr>
          <p:cNvPr id="362" name="Tabela 10"/>
          <p:cNvPicPr/>
          <p:nvPr/>
        </p:nvPicPr>
        <p:blipFill>
          <a:blip r:embed="rId7" cstate="print"/>
          <a:stretch/>
        </p:blipFill>
        <p:spPr>
          <a:xfrm>
            <a:off x="341280" y="698400"/>
            <a:ext cx="8389800" cy="268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Fluxograma: Processo predefinido 6"/>
          <p:cNvPicPr/>
          <p:nvPr/>
        </p:nvPicPr>
        <p:blipFill>
          <a:blip r:embed="rId2" cstate="print"/>
          <a:stretch/>
        </p:blipFill>
        <p:spPr>
          <a:xfrm>
            <a:off x="3051000" y="2052720"/>
            <a:ext cx="3689640" cy="1815840"/>
          </a:xfrm>
          <a:prstGeom prst="rect">
            <a:avLst/>
          </a:prstGeom>
          <a:ln>
            <a:noFill/>
          </a:ln>
        </p:spPr>
      </p:pic>
      <p:pic>
        <p:nvPicPr>
          <p:cNvPr id="364" name="Imagem 3"/>
          <p:cNvPicPr/>
          <p:nvPr/>
        </p:nvPicPr>
        <p:blipFill>
          <a:blip r:embed="rId3" cstate="print"/>
          <a:stretch/>
        </p:blipFill>
        <p:spPr>
          <a:xfrm>
            <a:off x="7043760" y="4881600"/>
            <a:ext cx="2112840" cy="1746360"/>
          </a:xfrm>
          <a:prstGeom prst="rect">
            <a:avLst/>
          </a:prstGeom>
          <a:ln>
            <a:noFill/>
          </a:ln>
        </p:spPr>
      </p:pic>
      <p:pic>
        <p:nvPicPr>
          <p:cNvPr id="365" name="Picture 2"/>
          <p:cNvPicPr/>
          <p:nvPr/>
        </p:nvPicPr>
        <p:blipFill>
          <a:blip r:embed="rId4" cstate="print"/>
          <a:stretch/>
        </p:blipFill>
        <p:spPr>
          <a:xfrm>
            <a:off x="3098880" y="2276640"/>
            <a:ext cx="3344760" cy="1500120"/>
          </a:xfrm>
          <a:prstGeom prst="rect">
            <a:avLst/>
          </a:prstGeom>
          <a:ln>
            <a:noFill/>
          </a:ln>
        </p:spPr>
      </p:pic>
      <p:pic>
        <p:nvPicPr>
          <p:cNvPr id="366" name="CaixaDeTexto 7"/>
          <p:cNvPicPr/>
          <p:nvPr/>
        </p:nvPicPr>
        <p:blipFill>
          <a:blip r:embed="rId5" cstate="print"/>
          <a:stretch/>
        </p:blipFill>
        <p:spPr>
          <a:xfrm>
            <a:off x="3914640" y="828720"/>
            <a:ext cx="5058000" cy="866880"/>
          </a:xfrm>
          <a:prstGeom prst="rect">
            <a:avLst/>
          </a:prstGeom>
          <a:ln>
            <a:noFill/>
          </a:ln>
        </p:spPr>
      </p:pic>
      <p:pic>
        <p:nvPicPr>
          <p:cNvPr id="367" name="CaixaDeTexto 7"/>
          <p:cNvPicPr/>
          <p:nvPr/>
        </p:nvPicPr>
        <p:blipFill>
          <a:blip r:embed="rId6" cstate="print"/>
          <a:stretch/>
        </p:blipFill>
        <p:spPr>
          <a:xfrm>
            <a:off x="5140440" y="3924360"/>
            <a:ext cx="3832200" cy="868320"/>
          </a:xfrm>
          <a:prstGeom prst="rect">
            <a:avLst/>
          </a:prstGeom>
          <a:ln>
            <a:noFill/>
          </a:ln>
        </p:spPr>
      </p:pic>
      <p:pic>
        <p:nvPicPr>
          <p:cNvPr id="368" name="CaixaDeTexto 7"/>
          <p:cNvPicPr/>
          <p:nvPr/>
        </p:nvPicPr>
        <p:blipFill>
          <a:blip r:embed="rId7" cstate="print"/>
          <a:stretch/>
        </p:blipFill>
        <p:spPr>
          <a:xfrm>
            <a:off x="1971720" y="4932360"/>
            <a:ext cx="3039840" cy="1544760"/>
          </a:xfrm>
          <a:prstGeom prst="rect">
            <a:avLst/>
          </a:prstGeom>
          <a:ln>
            <a:noFill/>
          </a:ln>
        </p:spPr>
      </p:pic>
      <p:pic>
        <p:nvPicPr>
          <p:cNvPr id="369" name="CaixaDeTexto 7"/>
          <p:cNvPicPr/>
          <p:nvPr/>
        </p:nvPicPr>
        <p:blipFill>
          <a:blip r:embed="rId8" cstate="print"/>
          <a:stretch/>
        </p:blipFill>
        <p:spPr>
          <a:xfrm>
            <a:off x="-79200" y="3132000"/>
            <a:ext cx="3039840" cy="868680"/>
          </a:xfrm>
          <a:prstGeom prst="rect">
            <a:avLst/>
          </a:prstGeom>
          <a:ln>
            <a:noFill/>
          </a:ln>
        </p:spPr>
      </p:pic>
      <p:pic>
        <p:nvPicPr>
          <p:cNvPr id="370" name="CaixaDeTexto 7"/>
          <p:cNvPicPr/>
          <p:nvPr/>
        </p:nvPicPr>
        <p:blipFill>
          <a:blip r:embed="rId9" cstate="print"/>
          <a:stretch/>
        </p:blipFill>
        <p:spPr>
          <a:xfrm>
            <a:off x="243000" y="1116000"/>
            <a:ext cx="3905280" cy="560520"/>
          </a:xfrm>
          <a:prstGeom prst="rect">
            <a:avLst/>
          </a:prstGeom>
          <a:ln>
            <a:noFill/>
          </a:ln>
        </p:spPr>
      </p:pic>
      <p:pic>
        <p:nvPicPr>
          <p:cNvPr id="371" name="Picture 4"/>
          <p:cNvPicPr/>
          <p:nvPr/>
        </p:nvPicPr>
        <p:blipFill>
          <a:blip r:embed="rId10" cstate="print"/>
          <a:stretch/>
        </p:blipFill>
        <p:spPr>
          <a:xfrm>
            <a:off x="2340000" y="3500280"/>
            <a:ext cx="1081080" cy="133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Rectangle 1"/>
          <p:cNvPicPr/>
          <p:nvPr/>
        </p:nvPicPr>
        <p:blipFill>
          <a:blip r:embed="rId2" cstate="print"/>
          <a:stretch/>
        </p:blipFill>
        <p:spPr>
          <a:xfrm>
            <a:off x="466560" y="349200"/>
            <a:ext cx="8353440" cy="585720"/>
          </a:xfrm>
          <a:prstGeom prst="rect">
            <a:avLst/>
          </a:prstGeom>
          <a:ln>
            <a:noFill/>
          </a:ln>
        </p:spPr>
      </p:pic>
      <p:pic>
        <p:nvPicPr>
          <p:cNvPr id="373" name="Tabela 4"/>
          <p:cNvPicPr/>
          <p:nvPr/>
        </p:nvPicPr>
        <p:blipFill>
          <a:blip r:embed="rId3" cstate="print"/>
          <a:stretch/>
        </p:blipFill>
        <p:spPr>
          <a:xfrm>
            <a:off x="341280" y="1413000"/>
            <a:ext cx="8389800" cy="1860480"/>
          </a:xfrm>
          <a:prstGeom prst="rect">
            <a:avLst/>
          </a:prstGeom>
          <a:ln>
            <a:noFill/>
          </a:ln>
        </p:spPr>
      </p:pic>
      <p:pic>
        <p:nvPicPr>
          <p:cNvPr id="374" name="Tabela 5"/>
          <p:cNvPicPr/>
          <p:nvPr/>
        </p:nvPicPr>
        <p:blipFill>
          <a:blip r:embed="rId4" cstate="print"/>
          <a:stretch/>
        </p:blipFill>
        <p:spPr>
          <a:xfrm>
            <a:off x="341280" y="4213080"/>
            <a:ext cx="8389800" cy="144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324000" y="191880"/>
            <a:ext cx="84960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B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CENTRAL DE REGULAÇÃO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376" name="Tabela 7"/>
          <p:cNvPicPr/>
          <p:nvPr/>
        </p:nvPicPr>
        <p:blipFill>
          <a:blip r:embed="rId2" cstate="print"/>
          <a:stretch/>
        </p:blipFill>
        <p:spPr>
          <a:xfrm>
            <a:off x="484200" y="912960"/>
            <a:ext cx="8174160" cy="1680840"/>
          </a:xfrm>
          <a:prstGeom prst="rect">
            <a:avLst/>
          </a:prstGeom>
          <a:ln>
            <a:noFill/>
          </a:ln>
        </p:spPr>
      </p:pic>
      <p:pic>
        <p:nvPicPr>
          <p:cNvPr id="377" name="Tabela 8"/>
          <p:cNvPicPr/>
          <p:nvPr/>
        </p:nvPicPr>
        <p:blipFill>
          <a:blip r:embed="rId3" cstate="print"/>
          <a:stretch/>
        </p:blipFill>
        <p:spPr>
          <a:xfrm>
            <a:off x="484200" y="2627280"/>
            <a:ext cx="8174160" cy="2011320"/>
          </a:xfrm>
          <a:prstGeom prst="rect">
            <a:avLst/>
          </a:prstGeom>
          <a:ln>
            <a:noFill/>
          </a:ln>
        </p:spPr>
      </p:pic>
      <p:pic>
        <p:nvPicPr>
          <p:cNvPr id="378" name="Tabela 9"/>
          <p:cNvPicPr/>
          <p:nvPr/>
        </p:nvPicPr>
        <p:blipFill>
          <a:blip r:embed="rId4" cstate="print"/>
          <a:stretch/>
        </p:blipFill>
        <p:spPr>
          <a:xfrm>
            <a:off x="484200" y="5056200"/>
            <a:ext cx="8174160" cy="142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214200" y="162720"/>
            <a:ext cx="8715600" cy="11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TRANSPORTE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ctr"/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 192 E TRANSPORTE SANITÁRIO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380" name="Tabela 9"/>
          <p:cNvPicPr/>
          <p:nvPr/>
        </p:nvPicPr>
        <p:blipFill>
          <a:blip r:embed="rId2" cstate="print"/>
          <a:stretch/>
        </p:blipFill>
        <p:spPr>
          <a:xfrm>
            <a:off x="484200" y="1127160"/>
            <a:ext cx="8317080" cy="497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285840" y="181440"/>
            <a:ext cx="853416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B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OUVIDORIA SUS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graphicFrame>
        <p:nvGraphicFramePr>
          <p:cNvPr id="382" name="Table 2"/>
          <p:cNvGraphicFramePr/>
          <p:nvPr/>
        </p:nvGraphicFramePr>
        <p:xfrm>
          <a:off x="285840" y="1235160"/>
          <a:ext cx="8534160" cy="3803400"/>
        </p:xfrm>
        <a:graphic>
          <a:graphicData uri="http://schemas.openxmlformats.org/drawingml/2006/table">
            <a:tbl>
              <a:tblPr/>
              <a:tblGrid>
                <a:gridCol w="6349680"/>
                <a:gridCol w="2184480"/>
              </a:tblGrid>
              <a:tr h="560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MEIO DE ATENDIMENTO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</a:tr>
              <a:tr h="56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EMAIL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26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</a:tr>
              <a:tr h="56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FORMULÁRIO WEB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</a:tr>
              <a:tr h="100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PESSOALMENTE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225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</a:tr>
              <a:tr h="56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TELEFONE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503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</a:tr>
              <a:tr h="56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 GERAL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756</a:t>
                      </a:r>
                      <a:endParaRPr lang="en-US" sz="18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" name="Table 1"/>
          <p:cNvGraphicFramePr/>
          <p:nvPr/>
        </p:nvGraphicFramePr>
        <p:xfrm>
          <a:off x="144360" y="357120"/>
          <a:ext cx="8839080" cy="6427440"/>
        </p:xfrm>
        <a:graphic>
          <a:graphicData uri="http://schemas.openxmlformats.org/drawingml/2006/table">
            <a:tbl>
              <a:tblPr/>
              <a:tblGrid>
                <a:gridCol w="4164120"/>
                <a:gridCol w="407536"/>
                <a:gridCol w="608384"/>
                <a:gridCol w="725400"/>
                <a:gridCol w="824040"/>
                <a:gridCol w="711000"/>
                <a:gridCol w="704880"/>
                <a:gridCol w="693720"/>
              </a:tblGrid>
              <a:tr h="1991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ASSUNTO</a:t>
                      </a:r>
                      <a:endParaRPr lang="en-US" sz="16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F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Ç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Ã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Ç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Ã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Ç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Ã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Ã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38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ASSISTÊNCIA À SAÚDE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230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245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37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ASSISTÊNCIA FARMACÊUTICA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11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11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38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ASSISTÊNCIA ODONTOLÓGICA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11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38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COMUNICAÇÃO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42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53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GESTÃO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22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160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18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207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38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PRODUTOS PARA SAÚDE/CORRELATOS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14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18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520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PROGRAMA FARMÁCIA POPULAR DO BRASIL - SISTEMA CO-PAGAMENTO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38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TRANSPORTE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VIGILÂNCIA EM SAÚDE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23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25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38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VIGILÂNCIA SANITÁRIA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57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57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82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32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249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262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635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 marL="47160" marR="47160"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83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Fluxograma: Processo predefinido 6"/>
          <p:cNvPicPr/>
          <p:nvPr/>
        </p:nvPicPr>
        <p:blipFill>
          <a:blip r:embed="rId2" cstate="print"/>
          <a:stretch/>
        </p:blipFill>
        <p:spPr>
          <a:xfrm>
            <a:off x="3340080" y="2052720"/>
            <a:ext cx="3687840" cy="1815840"/>
          </a:xfrm>
          <a:prstGeom prst="rect">
            <a:avLst/>
          </a:prstGeom>
          <a:ln>
            <a:noFill/>
          </a:ln>
        </p:spPr>
      </p:pic>
      <p:pic>
        <p:nvPicPr>
          <p:cNvPr id="385" name="Imagem 3"/>
          <p:cNvPicPr/>
          <p:nvPr/>
        </p:nvPicPr>
        <p:blipFill>
          <a:blip r:embed="rId3" cstate="print"/>
          <a:stretch/>
        </p:blipFill>
        <p:spPr>
          <a:xfrm>
            <a:off x="7043760" y="4881600"/>
            <a:ext cx="2112840" cy="1746360"/>
          </a:xfrm>
          <a:prstGeom prst="rect">
            <a:avLst/>
          </a:prstGeom>
          <a:ln>
            <a:noFill/>
          </a:ln>
        </p:spPr>
      </p:pic>
      <p:pic>
        <p:nvPicPr>
          <p:cNvPr id="386" name="Picture 2"/>
          <p:cNvPicPr/>
          <p:nvPr/>
        </p:nvPicPr>
        <p:blipFill>
          <a:blip r:embed="rId4" cstate="print"/>
          <a:stretch/>
        </p:blipFill>
        <p:spPr>
          <a:xfrm>
            <a:off x="3386160" y="2276640"/>
            <a:ext cx="3344760" cy="1500120"/>
          </a:xfrm>
          <a:prstGeom prst="rect">
            <a:avLst/>
          </a:prstGeom>
          <a:ln>
            <a:noFill/>
          </a:ln>
        </p:spPr>
      </p:pic>
      <p:pic>
        <p:nvPicPr>
          <p:cNvPr id="387" name="CaixaDeTexto 7"/>
          <p:cNvPicPr/>
          <p:nvPr/>
        </p:nvPicPr>
        <p:blipFill>
          <a:blip r:embed="rId5" cstate="print"/>
          <a:stretch/>
        </p:blipFill>
        <p:spPr>
          <a:xfrm>
            <a:off x="3914640" y="828720"/>
            <a:ext cx="5058000" cy="866880"/>
          </a:xfrm>
          <a:prstGeom prst="rect">
            <a:avLst/>
          </a:prstGeom>
          <a:ln>
            <a:noFill/>
          </a:ln>
        </p:spPr>
      </p:pic>
      <p:pic>
        <p:nvPicPr>
          <p:cNvPr id="388" name="CaixaDeTexto 7"/>
          <p:cNvPicPr/>
          <p:nvPr/>
        </p:nvPicPr>
        <p:blipFill>
          <a:blip r:embed="rId6" cstate="print"/>
          <a:stretch/>
        </p:blipFill>
        <p:spPr>
          <a:xfrm>
            <a:off x="5572080" y="3924360"/>
            <a:ext cx="3832200" cy="868320"/>
          </a:xfrm>
          <a:prstGeom prst="rect">
            <a:avLst/>
          </a:prstGeom>
          <a:ln>
            <a:noFill/>
          </a:ln>
        </p:spPr>
      </p:pic>
      <p:pic>
        <p:nvPicPr>
          <p:cNvPr id="389" name="CaixaDeTexto 7"/>
          <p:cNvPicPr/>
          <p:nvPr/>
        </p:nvPicPr>
        <p:blipFill>
          <a:blip r:embed="rId7" cstate="print"/>
          <a:stretch/>
        </p:blipFill>
        <p:spPr>
          <a:xfrm>
            <a:off x="3699000" y="5076720"/>
            <a:ext cx="3041640" cy="560520"/>
          </a:xfrm>
          <a:prstGeom prst="rect">
            <a:avLst/>
          </a:prstGeom>
          <a:ln>
            <a:noFill/>
          </a:ln>
        </p:spPr>
      </p:pic>
      <p:pic>
        <p:nvPicPr>
          <p:cNvPr id="390" name="CaixaDeTexto 7"/>
          <p:cNvPicPr/>
          <p:nvPr/>
        </p:nvPicPr>
        <p:blipFill>
          <a:blip r:embed="rId8" cstate="print"/>
          <a:stretch/>
        </p:blipFill>
        <p:spPr>
          <a:xfrm>
            <a:off x="171360" y="3708360"/>
            <a:ext cx="3724200" cy="1606680"/>
          </a:xfrm>
          <a:prstGeom prst="rect">
            <a:avLst/>
          </a:prstGeom>
          <a:ln>
            <a:noFill/>
          </a:ln>
        </p:spPr>
      </p:pic>
      <p:pic>
        <p:nvPicPr>
          <p:cNvPr id="391" name="CaixaDeTexto 7"/>
          <p:cNvPicPr/>
          <p:nvPr/>
        </p:nvPicPr>
        <p:blipFill>
          <a:blip r:embed="rId9" cstate="print"/>
          <a:stretch/>
        </p:blipFill>
        <p:spPr>
          <a:xfrm>
            <a:off x="243000" y="1116000"/>
            <a:ext cx="3905280" cy="560520"/>
          </a:xfrm>
          <a:prstGeom prst="rect">
            <a:avLst/>
          </a:prstGeom>
          <a:ln>
            <a:noFill/>
          </a:ln>
        </p:spPr>
      </p:pic>
      <p:pic>
        <p:nvPicPr>
          <p:cNvPr id="392" name="Picture 4"/>
          <p:cNvPicPr/>
          <p:nvPr/>
        </p:nvPicPr>
        <p:blipFill>
          <a:blip r:embed="rId10" cstate="print"/>
          <a:stretch/>
        </p:blipFill>
        <p:spPr>
          <a:xfrm>
            <a:off x="2124000" y="2276640"/>
            <a:ext cx="1154160" cy="133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355680" y="142920"/>
            <a:ext cx="8172360" cy="86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pt-B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VIGILÂNCIA  EM SAÚDE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394" name="Tabela 4"/>
          <p:cNvPicPr/>
          <p:nvPr/>
        </p:nvPicPr>
        <p:blipFill>
          <a:blip r:embed="rId2" cstate="print"/>
          <a:stretch/>
        </p:blipFill>
        <p:spPr>
          <a:xfrm>
            <a:off x="341280" y="770040"/>
            <a:ext cx="8389800" cy="2830320"/>
          </a:xfrm>
          <a:prstGeom prst="rect">
            <a:avLst/>
          </a:prstGeom>
          <a:ln>
            <a:noFill/>
          </a:ln>
        </p:spPr>
      </p:pic>
      <p:pic>
        <p:nvPicPr>
          <p:cNvPr id="395" name="Tabela 5"/>
          <p:cNvPicPr/>
          <p:nvPr/>
        </p:nvPicPr>
        <p:blipFill>
          <a:blip r:embed="rId3" cstate="print"/>
          <a:stretch/>
        </p:blipFill>
        <p:spPr>
          <a:xfrm>
            <a:off x="341280" y="3699000"/>
            <a:ext cx="8389800" cy="285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Título 2"/>
          <p:cNvPicPr/>
          <p:nvPr/>
        </p:nvPicPr>
        <p:blipFill>
          <a:blip r:embed="rId2" cstate="print"/>
          <a:stretch/>
        </p:blipFill>
        <p:spPr>
          <a:xfrm>
            <a:off x="3635280" y="1916280"/>
            <a:ext cx="5113440" cy="1800000"/>
          </a:xfrm>
          <a:prstGeom prst="rect">
            <a:avLst/>
          </a:prstGeom>
          <a:ln>
            <a:noFill/>
          </a:ln>
        </p:spPr>
      </p:pic>
      <p:pic>
        <p:nvPicPr>
          <p:cNvPr id="302" name="Imagem 3"/>
          <p:cNvPicPr/>
          <p:nvPr/>
        </p:nvPicPr>
        <p:blipFill>
          <a:blip r:embed="rId3" cstate="print"/>
          <a:stretch/>
        </p:blipFill>
        <p:spPr>
          <a:xfrm>
            <a:off x="7043760" y="4881600"/>
            <a:ext cx="2112840" cy="1746360"/>
          </a:xfrm>
          <a:prstGeom prst="rect">
            <a:avLst/>
          </a:prstGeom>
          <a:ln>
            <a:noFill/>
          </a:ln>
        </p:spPr>
      </p:pic>
      <p:pic>
        <p:nvPicPr>
          <p:cNvPr id="303" name="Picture 4"/>
          <p:cNvPicPr/>
          <p:nvPr/>
        </p:nvPicPr>
        <p:blipFill>
          <a:blip r:embed="rId4" cstate="print"/>
          <a:stretch/>
        </p:blipFill>
        <p:spPr>
          <a:xfrm>
            <a:off x="324000" y="1138320"/>
            <a:ext cx="3235320" cy="409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0" y="142920"/>
            <a:ext cx="9144000" cy="86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CENTRO DE CONTROLE DE ZOONOSES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397" name="Tabela 5"/>
          <p:cNvPicPr/>
          <p:nvPr/>
        </p:nvPicPr>
        <p:blipFill>
          <a:blip r:embed="rId2" cstate="print"/>
          <a:stretch/>
        </p:blipFill>
        <p:spPr>
          <a:xfrm>
            <a:off x="230040" y="609480"/>
            <a:ext cx="8683920" cy="538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0" y="260280"/>
            <a:ext cx="9144000" cy="86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</a:rPr>
              <a:t>CENTRO DE CONTROLE DE ZOONOSES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399" name="Tabela 6"/>
          <p:cNvPicPr/>
          <p:nvPr/>
        </p:nvPicPr>
        <p:blipFill>
          <a:blip r:embed="rId2" cstate="print"/>
          <a:stretch/>
        </p:blipFill>
        <p:spPr>
          <a:xfrm>
            <a:off x="341280" y="1216080"/>
            <a:ext cx="8532720" cy="456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2" descr="http://4.bp.blogspot.com/_VRcNzdsysFo/TOxSDH8D9HI/AAAAAAAAHnw/hFGSO2PWOAM/s1600/sus.png"/>
          <p:cNvPicPr/>
          <p:nvPr/>
        </p:nvPicPr>
        <p:blipFill>
          <a:blip r:embed="rId2" cstate="print"/>
          <a:stretch/>
        </p:blipFill>
        <p:spPr>
          <a:xfrm>
            <a:off x="3203280" y="2897280"/>
            <a:ext cx="2577960" cy="1036440"/>
          </a:xfrm>
          <a:prstGeom prst="rect">
            <a:avLst/>
          </a:prstGeom>
          <a:ln>
            <a:noFill/>
          </a:ln>
        </p:spPr>
      </p:pic>
      <p:pic>
        <p:nvPicPr>
          <p:cNvPr id="401" name="Picture 4" descr="http://t2.gstatic.com/images?q=tbn:ANd9GcSXUPPYgaaMxJG6cv6QeML0C4dxwSZR3HIsjPKiOQtoRu0NdPtrNg"/>
          <p:cNvPicPr/>
          <p:nvPr/>
        </p:nvPicPr>
        <p:blipFill>
          <a:blip r:embed="rId3" cstate="print"/>
          <a:stretch/>
        </p:blipFill>
        <p:spPr>
          <a:xfrm rot="2146200">
            <a:off x="3058560" y="764640"/>
            <a:ext cx="2311200" cy="2116080"/>
          </a:xfrm>
          <a:prstGeom prst="rect">
            <a:avLst/>
          </a:prstGeom>
          <a:ln>
            <a:noFill/>
          </a:ln>
        </p:spPr>
      </p:pic>
      <p:pic>
        <p:nvPicPr>
          <p:cNvPr id="402" name="Picture 4" descr="http://t2.gstatic.com/images?q=tbn:ANd9GcSXUPPYgaaMxJG6cv6QeML0C4dxwSZR3HIsjPKiOQtoRu0NdPtrNg"/>
          <p:cNvPicPr/>
          <p:nvPr/>
        </p:nvPicPr>
        <p:blipFill>
          <a:blip r:embed="rId3" cstate="print"/>
          <a:stretch/>
        </p:blipFill>
        <p:spPr>
          <a:xfrm rot="15859800">
            <a:off x="1082880" y="3533040"/>
            <a:ext cx="2455920" cy="2247840"/>
          </a:xfrm>
          <a:prstGeom prst="rect">
            <a:avLst/>
          </a:prstGeom>
          <a:ln>
            <a:noFill/>
          </a:ln>
        </p:spPr>
      </p:pic>
      <p:pic>
        <p:nvPicPr>
          <p:cNvPr id="403" name="Picture 4" descr="http://t2.gstatic.com/images?q=tbn:ANd9GcSXUPPYgaaMxJG6cv6QeML0C4dxwSZR3HIsjPKiOQtoRu0NdPtrNg"/>
          <p:cNvPicPr/>
          <p:nvPr/>
        </p:nvPicPr>
        <p:blipFill>
          <a:blip r:embed="rId3" cstate="print"/>
          <a:stretch/>
        </p:blipFill>
        <p:spPr>
          <a:xfrm rot="7182600">
            <a:off x="5731920" y="2232000"/>
            <a:ext cx="2835360" cy="2593800"/>
          </a:xfrm>
          <a:prstGeom prst="rect">
            <a:avLst/>
          </a:prstGeom>
          <a:ln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179280" y="189000"/>
            <a:ext cx="432108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4F6208"/>
                </a:solidFill>
                <a:uFill>
                  <a:solidFill>
                    <a:srgbClr val="FFFFFF"/>
                  </a:solidFill>
                </a:uFill>
                <a:latin typeface="Calibri"/>
                <a:ea typeface="Constantia"/>
              </a:rPr>
              <a:t>UNIVERSALIDADE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1331640" y="5661360"/>
            <a:ext cx="287964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4F6208"/>
                </a:solidFill>
                <a:uFill>
                  <a:solidFill>
                    <a:srgbClr val="FFFFFF"/>
                  </a:solidFill>
                </a:uFill>
                <a:latin typeface="Calibri"/>
                <a:ea typeface="Constantia"/>
              </a:rPr>
              <a:t>EQUIDADE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5040360" y="1197000"/>
            <a:ext cx="410364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4F6208"/>
                </a:solidFill>
                <a:uFill>
                  <a:solidFill>
                    <a:srgbClr val="FFFFFF"/>
                  </a:solidFill>
                </a:uFill>
                <a:latin typeface="Calibri"/>
                <a:ea typeface="Constantia"/>
              </a:rPr>
              <a:t>INTEGRALIDADE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407" name="Picture 4" descr="http://t2.gstatic.com/images?q=tbn:ANd9GcSXUPPYgaaMxJG6cv6QeML0C4dxwSZR3HIsjPKiOQtoRu0NdPtrNg"/>
          <p:cNvPicPr/>
          <p:nvPr/>
        </p:nvPicPr>
        <p:blipFill>
          <a:blip r:embed="rId3" cstate="print"/>
          <a:stretch/>
        </p:blipFill>
        <p:spPr>
          <a:xfrm rot="12961800">
            <a:off x="1521720" y="1004760"/>
            <a:ext cx="2311200" cy="2116080"/>
          </a:xfrm>
          <a:prstGeom prst="rect">
            <a:avLst/>
          </a:prstGeom>
          <a:ln>
            <a:noFill/>
          </a:ln>
        </p:spPr>
      </p:pic>
      <p:pic>
        <p:nvPicPr>
          <p:cNvPr id="408" name="Picture 4" descr="http://t2.gstatic.com/images?q=tbn:ANd9GcSXUPPYgaaMxJG6cv6QeML0C4dxwSZR3HIsjPKiOQtoRu0NdPtrNg"/>
          <p:cNvPicPr/>
          <p:nvPr/>
        </p:nvPicPr>
        <p:blipFill>
          <a:blip r:embed="rId3" cstate="print"/>
          <a:stretch/>
        </p:blipFill>
        <p:spPr>
          <a:xfrm rot="4015200">
            <a:off x="3105360" y="3813840"/>
            <a:ext cx="2311200" cy="2116080"/>
          </a:xfrm>
          <a:prstGeom prst="rect">
            <a:avLst/>
          </a:prstGeom>
          <a:ln>
            <a:noFill/>
          </a:ln>
        </p:spPr>
      </p:pic>
      <p:pic>
        <p:nvPicPr>
          <p:cNvPr id="409" name="Picture 4" descr="http://t2.gstatic.com/images?q=tbn:ANd9GcSXUPPYgaaMxJG6cv6QeML0C4dxwSZR3HIsjPKiOQtoRu0NdPtrNg"/>
          <p:cNvPicPr/>
          <p:nvPr/>
        </p:nvPicPr>
        <p:blipFill>
          <a:blip r:embed="rId4" cstate="print"/>
          <a:stretch/>
        </p:blipFill>
        <p:spPr>
          <a:xfrm>
            <a:off x="5076720" y="1197000"/>
            <a:ext cx="2116080" cy="231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Tabela 4"/>
          <p:cNvPicPr/>
          <p:nvPr/>
        </p:nvPicPr>
        <p:blipFill>
          <a:blip r:embed="rId2" cstate="print"/>
          <a:stretch/>
        </p:blipFill>
        <p:spPr>
          <a:xfrm>
            <a:off x="341280" y="127080"/>
            <a:ext cx="8460000" cy="2736720"/>
          </a:xfrm>
          <a:prstGeom prst="rect">
            <a:avLst/>
          </a:prstGeom>
          <a:ln>
            <a:noFill/>
          </a:ln>
        </p:spPr>
      </p:pic>
      <p:pic>
        <p:nvPicPr>
          <p:cNvPr id="305" name="Tabela 7"/>
          <p:cNvPicPr/>
          <p:nvPr/>
        </p:nvPicPr>
        <p:blipFill>
          <a:blip r:embed="rId3" cstate="print"/>
          <a:stretch/>
        </p:blipFill>
        <p:spPr>
          <a:xfrm>
            <a:off x="341280" y="2682720"/>
            <a:ext cx="8460000" cy="2243160"/>
          </a:xfrm>
          <a:prstGeom prst="rect">
            <a:avLst/>
          </a:prstGeom>
          <a:ln>
            <a:noFill/>
          </a:ln>
        </p:spPr>
      </p:pic>
      <p:pic>
        <p:nvPicPr>
          <p:cNvPr id="306" name="Tabela 8"/>
          <p:cNvPicPr/>
          <p:nvPr/>
        </p:nvPicPr>
        <p:blipFill>
          <a:blip r:embed="rId4" cstate="print"/>
          <a:stretch/>
        </p:blipFill>
        <p:spPr>
          <a:xfrm>
            <a:off x="341280" y="4782960"/>
            <a:ext cx="8460000" cy="195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Tabela 4"/>
          <p:cNvPicPr/>
          <p:nvPr/>
        </p:nvPicPr>
        <p:blipFill>
          <a:blip r:embed="rId2" cstate="print"/>
          <a:stretch/>
        </p:blipFill>
        <p:spPr>
          <a:xfrm>
            <a:off x="165240" y="246240"/>
            <a:ext cx="8562960" cy="643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" name="Table 1"/>
          <p:cNvGraphicFramePr/>
          <p:nvPr/>
        </p:nvGraphicFramePr>
        <p:xfrm>
          <a:off x="282600" y="255601"/>
          <a:ext cx="8610480" cy="6413767"/>
        </p:xfrm>
        <a:graphic>
          <a:graphicData uri="http://schemas.openxmlformats.org/drawingml/2006/table">
            <a:tbl>
              <a:tblPr/>
              <a:tblGrid>
                <a:gridCol w="7095960"/>
                <a:gridCol w="1514520"/>
              </a:tblGrid>
              <a:tr h="2453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DESPESA SAÚDE – MATERIAL DE CONSUMO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FARMACOLÓGICO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576.502,89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81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FARMACOLÓGICO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– MANDADO JUDICIAL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350.726,21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HOSPITALAR  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478.419,39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HOSPITALAR – MANDADO JUDICIAL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91.825,16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GENEROS DE ALIMENTACAO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106.916,14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GENEROS DE ALIMENTACAO – MANDADO JUDICIAL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70.993,75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ODONTOLÓGICO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95.909,36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GÁS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ENGARRAFADO      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83.847,77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PARA MANUTENCAO DE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VEÍCULOS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72.704,13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DE LIMPEZA E PRODUTOS DE HIGIENIZACAO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51.715,14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DE LIMPEZA E PRODUTOS DE HIGIENIZACAO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-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MANDADO JUDICIAL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381,44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DE PROCESSAMENTO DE DADOS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45.660,01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ELÉTRICO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ELETRÔNICO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39.517,86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DE EXPEDIENTE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30.600,63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OUTROS MATERIAIS DE CONSUMO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10.472,09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OUTROS MATERIAIS DE CONSUMO – MANDADO JUDICIAL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10.623,45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QUÍMICO     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18.434,06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ALIMENTOS PARA ANIMAIS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13.537,20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PARA MANUTENCAO DE BENS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MÓVEIS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13.132,60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DE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PROTECÃO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SEGURANCA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10.800,50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LABORATORIAL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10.752,08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DE ACONDICIONAMENTO E EMBALAGEM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4.952,80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PARA MANUTENCAO DE BENS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IMÓVEIS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2.202,00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UNIFORMES  TECIDOS E AVIAMENTOS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96,00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2.190.722,66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Table 1"/>
          <p:cNvGraphicFramePr/>
          <p:nvPr/>
        </p:nvGraphicFramePr>
        <p:xfrm>
          <a:off x="385920" y="674640"/>
          <a:ext cx="8470800" cy="5659560"/>
        </p:xfrm>
        <a:graphic>
          <a:graphicData uri="http://schemas.openxmlformats.org/drawingml/2006/table">
            <a:tbl>
              <a:tblPr/>
              <a:tblGrid>
                <a:gridCol w="6535800"/>
                <a:gridCol w="1935000"/>
              </a:tblGrid>
              <a:tr h="17859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OUTROS MATERIAIS DE CONSUMO</a:t>
                      </a:r>
                      <a:endParaRPr lang="en-US" sz="2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1044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Adiantamentos</a:t>
                      </a:r>
                      <a:endParaRPr lang="en-US" sz="18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10.472,09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</a:tr>
              <a:tr h="99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Orteses, Cadeira de Banho e Cadeira de Roda – Mandado Judicial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6.105,00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</a:tr>
              <a:tr h="94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Material Farmacológico Importado – Mandado Judicial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4.518,45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</a:tr>
              <a:tr h="89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21.095,54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AAC8A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" name="Table 1"/>
          <p:cNvGraphicFramePr/>
          <p:nvPr/>
        </p:nvGraphicFramePr>
        <p:xfrm>
          <a:off x="209520" y="309600"/>
          <a:ext cx="8771040" cy="6370320"/>
        </p:xfrm>
        <a:graphic>
          <a:graphicData uri="http://schemas.openxmlformats.org/drawingml/2006/table">
            <a:tbl>
              <a:tblPr/>
              <a:tblGrid>
                <a:gridCol w="7113600"/>
                <a:gridCol w="1657440"/>
              </a:tblGrid>
              <a:tr h="2335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DESPESAS DE SERVIÇOS PESSOA JURÍDICA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SERVICO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MÉDICO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HOSPITALAR 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ODONTOLÓGICO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LABORATO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8.668.942,18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SERVICO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MÉDICO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HOSPITALAR 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ODONTOLÓGICO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LABORATO – MANDADO JUDICIAL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35.280,00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FORNECIMENTO DE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ALIMENTACÃO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1.494.297,80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OUTROS SERVICOS DE TERCEIROS   PESSOA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JURÍDICA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1.392.476,30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LOCACÃO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SOFTWARES 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217.189,48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SERVICOS DE PROCESSAMENTO DE DADOS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210.743,98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FRETES E TRANSPORTES DE ENCOMENDAS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201.708,59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SERVICOS DE ENERGIA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ELÉTRICA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205.398,42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VIGILÃNCIA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OSTENSIVA MONITORADA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130.977,60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LOCACÃO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MÁQUINAS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EQUIPAMENTOS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90.352,83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VALE TRANSPORTE      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85.251,55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MANUTENCÃO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CONSERVACÃO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MÁQUINAS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EQUIPAMENTO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78.537,07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SERVICOS DE TELECOMUNICACOES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56.404,87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MANUTENCAO 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CONSERVACÃO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VEÍCULOS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33.383,76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SERVICOS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TÉCNICOS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PROFISSIONAIS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19.688,00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LOCACÃO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IMÓVEIS   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21.860,76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SERVICO DE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SELECÃO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TREINAMENTO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14.780,00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SERVICOS DE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CÓPIAS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REPRODUCÃO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DOCUMENTOS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10.672,80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JUROS                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8.973,30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LIMPEZA 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CONSERVAÇÃO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7.812,00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COMISSÕES 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CORRETAGENS E CUSTODIA – MANDADO JUDICIAL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7.750,00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MANUTENÇÃO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CONSERVAÇÃO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BENS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IMÓVEIS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1.869,99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MANUTENÇÃO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CONSERVAÇÃO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BENS </a:t>
                      </a: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MÓVEIS </a:t>
                      </a: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OUTRAS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1.581,90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SEGUROS EM GERAL                                  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176,86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  <a:tr h="233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12.996.110,04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" name="Table 1"/>
          <p:cNvGraphicFramePr/>
          <p:nvPr/>
        </p:nvGraphicFramePr>
        <p:xfrm>
          <a:off x="123840" y="127080"/>
          <a:ext cx="8791560" cy="6370560"/>
        </p:xfrm>
        <a:graphic>
          <a:graphicData uri="http://schemas.openxmlformats.org/drawingml/2006/table">
            <a:tbl>
              <a:tblPr/>
              <a:tblGrid>
                <a:gridCol w="7307280"/>
                <a:gridCol w="1484280"/>
              </a:tblGrid>
              <a:tr h="465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OUTROS </a:t>
                      </a: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SERVIÇOS 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TERCEIROS PESSOA JURÍDICA    </a:t>
                      </a:r>
                      <a:endParaRPr lang="en-US" sz="18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0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APAE </a:t>
                      </a:r>
                      <a:r>
                        <a:rPr lang="pt-BR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ASSOCIAÇÃO </a:t>
                      </a: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DE PAIS E AMIGOS DOS EXCEPCIONAIS</a:t>
                      </a:r>
                      <a:endParaRPr lang="en-US" sz="18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769.775,56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556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Serviço de: Nebulização p/ combate a Dengue, Coleta, Transporte e Destinação dos criadouros de Dengue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336.487,50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40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Estágiários</a:t>
                      </a:r>
                      <a:endParaRPr lang="en-US" sz="18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107.432,04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40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Projeto Passe Vida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104.629,40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4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Adiantamentos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56.983,04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40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Sem parar (pedágio sem parar)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7.419,34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32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Monitoramento por alarmes 24HRS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3.417,53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48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Multas de </a:t>
                      </a:r>
                      <a:r>
                        <a:rPr lang="pt-BR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trânsito</a:t>
                      </a:r>
                      <a:endParaRPr lang="en-US" sz="18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2.121,60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40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Recarga em Extintores da Secretaria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4.120,20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4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Ensaio </a:t>
                      </a:r>
                      <a:r>
                        <a:rPr lang="pt-BR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Metrológico </a:t>
                      </a: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em </a:t>
                      </a:r>
                      <a:r>
                        <a:rPr lang="pt-BR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Cronotocagrafo</a:t>
                      </a: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usado em Veiculo da Secretaria</a:t>
                      </a:r>
                      <a:endParaRPr lang="en-US" sz="18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90,09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5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1.392.476,30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4046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MANDADOS JUDICIAIS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Intermediação Comercial para Aquisição de medicamentos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7.750,00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  <a:tr h="40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7.750,00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nstantia"/>
                      </a:endParaRPr>
                    </a:p>
                  </a:txBody>
                  <a:tcPr>
                    <a:lnL w="4320">
                      <a:solidFill>
                        <a:srgbClr val="000000"/>
                      </a:solidFill>
                    </a:lnL>
                    <a:lnR w="4320">
                      <a:solidFill>
                        <a:srgbClr val="000000"/>
                      </a:solidFill>
                    </a:lnR>
                    <a:lnT w="4320">
                      <a:solidFill>
                        <a:srgbClr val="000000"/>
                      </a:solidFill>
                    </a:lnT>
                    <a:lnB w="4320">
                      <a:solidFill>
                        <a:srgbClr val="000000"/>
                      </a:solidFill>
                    </a:lnB>
                    <a:solidFill>
                      <a:srgbClr val="AAC8AD">
                        <a:alpha val="96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862</Words>
  <Application>Microsoft Office PowerPoint</Application>
  <PresentationFormat>Apresentação na tela (4:3)</PresentationFormat>
  <Paragraphs>463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PRESTAÇÃO DE CONTAS  2º QUADRIMESTRE DE 2013</dc:title>
  <dc:creator>caroline.oliveira</dc:creator>
  <cp:lastModifiedBy>Sala de Apoio do Plenário</cp:lastModifiedBy>
  <cp:revision>500</cp:revision>
  <dcterms:created xsi:type="dcterms:W3CDTF">2013-09-16T12:36:00Z</dcterms:created>
  <dcterms:modified xsi:type="dcterms:W3CDTF">2017-09-29T17:50:44Z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1046-10.1.0.5795</vt:lpwstr>
  </property>
</Properties>
</file>